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charts/chart1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8" r:id="rId2"/>
  </p:sldMasterIdLst>
  <p:notesMasterIdLst>
    <p:notesMasterId r:id="rId38"/>
  </p:notesMasterIdLst>
  <p:handoutMasterIdLst>
    <p:handoutMasterId r:id="rId39"/>
  </p:handoutMasterIdLst>
  <p:sldIdLst>
    <p:sldId id="256" r:id="rId3"/>
    <p:sldId id="377" r:id="rId4"/>
    <p:sldId id="408" r:id="rId5"/>
    <p:sldId id="409" r:id="rId6"/>
    <p:sldId id="411" r:id="rId7"/>
    <p:sldId id="412" r:id="rId8"/>
    <p:sldId id="410" r:id="rId9"/>
    <p:sldId id="413" r:id="rId10"/>
    <p:sldId id="383" r:id="rId11"/>
    <p:sldId id="384" r:id="rId12"/>
    <p:sldId id="385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386" r:id="rId22"/>
    <p:sldId id="387" r:id="rId23"/>
    <p:sldId id="388" r:id="rId24"/>
    <p:sldId id="400" r:id="rId25"/>
    <p:sldId id="401" r:id="rId26"/>
    <p:sldId id="402" r:id="rId27"/>
    <p:sldId id="403" r:id="rId28"/>
    <p:sldId id="404" r:id="rId29"/>
    <p:sldId id="405" r:id="rId30"/>
    <p:sldId id="406" r:id="rId31"/>
    <p:sldId id="407" r:id="rId32"/>
    <p:sldId id="378" r:id="rId33"/>
    <p:sldId id="379" r:id="rId34"/>
    <p:sldId id="380" r:id="rId35"/>
    <p:sldId id="381" r:id="rId36"/>
    <p:sldId id="373" r:id="rId37"/>
  </p:sldIdLst>
  <p:sldSz cx="9144000" cy="6858000" type="screen4x3"/>
  <p:notesSz cx="6797675" cy="9926638"/>
  <p:defaultTextStyle>
    <a:defPPr>
      <a:defRPr lang="pt-BR"/>
    </a:defPPr>
    <a:lvl1pPr algn="l" rtl="0" fontAlgn="base">
      <a:lnSpc>
        <a:spcPct val="110000"/>
      </a:lnSpc>
      <a:spcBef>
        <a:spcPct val="0"/>
      </a:spcBef>
      <a:spcAft>
        <a:spcPct val="0"/>
      </a:spcAft>
      <a:buClr>
        <a:srgbClr val="000099"/>
      </a:buClr>
      <a:buSzPct val="80000"/>
      <a:buFont typeface="Wingdings" pitchFamily="2" charset="2"/>
      <a:buChar char="§"/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lnSpc>
        <a:spcPct val="110000"/>
      </a:lnSpc>
      <a:spcBef>
        <a:spcPct val="0"/>
      </a:spcBef>
      <a:spcAft>
        <a:spcPct val="0"/>
      </a:spcAft>
      <a:buClr>
        <a:srgbClr val="000099"/>
      </a:buClr>
      <a:buSzPct val="80000"/>
      <a:buFont typeface="Wingdings" pitchFamily="2" charset="2"/>
      <a:buChar char="§"/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lnSpc>
        <a:spcPct val="110000"/>
      </a:lnSpc>
      <a:spcBef>
        <a:spcPct val="0"/>
      </a:spcBef>
      <a:spcAft>
        <a:spcPct val="0"/>
      </a:spcAft>
      <a:buClr>
        <a:srgbClr val="000099"/>
      </a:buClr>
      <a:buSzPct val="80000"/>
      <a:buFont typeface="Wingdings" pitchFamily="2" charset="2"/>
      <a:buChar char="§"/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lnSpc>
        <a:spcPct val="110000"/>
      </a:lnSpc>
      <a:spcBef>
        <a:spcPct val="0"/>
      </a:spcBef>
      <a:spcAft>
        <a:spcPct val="0"/>
      </a:spcAft>
      <a:buClr>
        <a:srgbClr val="000099"/>
      </a:buClr>
      <a:buSzPct val="80000"/>
      <a:buFont typeface="Wingdings" pitchFamily="2" charset="2"/>
      <a:buChar char="§"/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lnSpc>
        <a:spcPct val="110000"/>
      </a:lnSpc>
      <a:spcBef>
        <a:spcPct val="0"/>
      </a:spcBef>
      <a:spcAft>
        <a:spcPct val="0"/>
      </a:spcAft>
      <a:buClr>
        <a:srgbClr val="000099"/>
      </a:buClr>
      <a:buSzPct val="80000"/>
      <a:buFont typeface="Wingdings" pitchFamily="2" charset="2"/>
      <a:buChar char="§"/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rgbClr val="000000"/>
        </a:solidFill>
        <a:latin typeface="Verdana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a Fava" initials="V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E34AC"/>
    <a:srgbClr val="0083E7"/>
    <a:srgbClr val="9CBBEA"/>
    <a:srgbClr val="000080"/>
    <a:srgbClr val="F8FBD5"/>
    <a:srgbClr val="6B6BCF"/>
    <a:srgbClr val="D3D3D3"/>
    <a:srgbClr val="686868"/>
    <a:srgbClr val="6B6B6B"/>
    <a:srgbClr val="D5DEF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6" autoAdjust="0"/>
    <p:restoredTop sz="99821" autoAdjust="0"/>
  </p:normalViewPr>
  <p:slideViewPr>
    <p:cSldViewPr>
      <p:cViewPr>
        <p:scale>
          <a:sx n="50" d="100"/>
          <a:sy n="50" d="100"/>
        </p:scale>
        <p:origin x="-12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134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S&#233;ries%20Hist&#243;ricas%20Brasil%20jan%20201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S&#233;ries%20Hist&#243;ricas%20Brasil%20jan%2020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Relatorio_mes_22_novof_completo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Relatorio_mes_22_novof_completo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Relatorio_mes_22_novof_completo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Relatorio_mes_22_novof_completo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S&#233;ries%20Hist&#243;ricas%20Brasil%20jan%20201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Relatorio_mes_22_novof_completo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Relatorio_mes_22_novof_completo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Relatorio_mes_22_novof_completo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S&#233;ries%20Hist&#243;ricas%20Brasil%20jan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S&#233;ries%20Hist&#243;ricas%20Brasil%20jan%202013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S&#233;ries%20Hist&#243;ricas%20Brasil%20jan%202013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S&#233;ries%20Hist&#243;ricas%20Brasil%20jan%202013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S&#233;ries%20Hist&#243;ricas%20Brasil%20jan%202013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Relatorio_mes_22_novof_completo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S&#233;ries%20Hist&#243;ricas%20Brasil%20jan%202013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Relatorio_mes_22_novof_completo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Relatorio_mes_22_novof_completo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Relatorio_mes_22_novof_completo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Relatorio_mes_22_novof_completo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S&#233;ries%20Hist&#243;ricas%20Brasil%20jan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S&#233;ries%20Hist&#243;ricas%20Brasil%20jan%202013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Relatorio_mes_22_novof_completo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Relatorio_mes_22_novof_completo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Relatorio_mes_22_novof_complet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S&#233;ries%20Hist&#243;ricas%20Brasil%20jan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S&#233;ries%20Hist&#243;ricas%20Brasil%20jan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S&#233;ries%20Hist&#243;ricas%20Brasil%20jan%20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S&#233;ries%20Hist&#243;ricas%20Brasil%20jan%202013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S&#233;ries%20Hist&#243;ricas%20Brasil%20jan%202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rvfps01.na.sebrae.corp\Unidades\UGE\NEP%20(N&#250;cleo%20de%20Estudos%20e%20Pesquisas)\Produtos%20em%20Desenvolvimento\ICPN%20(elabora&#231;&#227;o)\020%20feveriro_2014\Relatorio_mes_22_novof_comple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title>
      <c:tx>
        <c:rich>
          <a:bodyPr/>
          <a:lstStyle/>
          <a:p>
            <a:pPr>
              <a:defRPr sz="2000"/>
            </a:pPr>
            <a:r>
              <a:rPr lang="pt-BR" sz="2000"/>
              <a:t>ICPN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3.4931286726923791E-2"/>
          <c:y val="0.13787965660050863"/>
          <c:w val="0.94602051505946183"/>
          <c:h val="0.69258092259177562"/>
        </c:manualLayout>
      </c:layout>
      <c:lineChart>
        <c:grouping val="standard"/>
        <c:ser>
          <c:idx val="0"/>
          <c:order val="0"/>
          <c:dLbls>
            <c:dLbl>
              <c:idx val="14"/>
              <c:layout>
                <c:manualLayout>
                  <c:x val="-3.3975058995555918E-2"/>
                  <c:y val="-5.9569419630287564E-2"/>
                </c:manualLayout>
              </c:layout>
              <c:dLblPos val="r"/>
              <c:showVal val="1"/>
            </c:dLbl>
            <c:dLblPos val="t"/>
            <c:showVal val="1"/>
          </c:dLbls>
          <c:cat>
            <c:numRef>
              <c:f>ICMPE!$AK$5:$AK$26</c:f>
              <c:numCache>
                <c:formatCode>mmm/yy</c:formatCode>
                <c:ptCount val="22"/>
                <c:pt idx="0">
                  <c:v>41000</c:v>
                </c:pt>
                <c:pt idx="1">
                  <c:v>41030</c:v>
                </c:pt>
                <c:pt idx="2">
                  <c:v>41061</c:v>
                </c:pt>
                <c:pt idx="3">
                  <c:v>41091</c:v>
                </c:pt>
                <c:pt idx="4">
                  <c:v>41122</c:v>
                </c:pt>
                <c:pt idx="5">
                  <c:v>41153</c:v>
                </c:pt>
                <c:pt idx="6">
                  <c:v>41183</c:v>
                </c:pt>
                <c:pt idx="7">
                  <c:v>41214</c:v>
                </c:pt>
                <c:pt idx="8">
                  <c:v>41244</c:v>
                </c:pt>
                <c:pt idx="9">
                  <c:v>41275</c:v>
                </c:pt>
                <c:pt idx="10">
                  <c:v>41306</c:v>
                </c:pt>
                <c:pt idx="11">
                  <c:v>41334</c:v>
                </c:pt>
                <c:pt idx="12">
                  <c:v>41365</c:v>
                </c:pt>
                <c:pt idx="13">
                  <c:v>41395</c:v>
                </c:pt>
                <c:pt idx="14">
                  <c:v>41426</c:v>
                </c:pt>
                <c:pt idx="15">
                  <c:v>41456</c:v>
                </c:pt>
                <c:pt idx="16">
                  <c:v>41487</c:v>
                </c:pt>
                <c:pt idx="17">
                  <c:v>41518</c:v>
                </c:pt>
                <c:pt idx="18">
                  <c:v>41548</c:v>
                </c:pt>
                <c:pt idx="19">
                  <c:v>41579</c:v>
                </c:pt>
                <c:pt idx="20">
                  <c:v>41609</c:v>
                </c:pt>
                <c:pt idx="21">
                  <c:v>41640</c:v>
                </c:pt>
              </c:numCache>
            </c:numRef>
          </c:cat>
          <c:val>
            <c:numRef>
              <c:f>ICMPE!$AL$5:$AL$26</c:f>
              <c:numCache>
                <c:formatCode>General</c:formatCode>
                <c:ptCount val="22"/>
                <c:pt idx="0" formatCode="_-* #,##0_-;\-* #,##0_-;_-* &quot;-&quot;??_-;_-@_-">
                  <c:v>115</c:v>
                </c:pt>
                <c:pt idx="1">
                  <c:v>112</c:v>
                </c:pt>
                <c:pt idx="2">
                  <c:v>112</c:v>
                </c:pt>
                <c:pt idx="3" formatCode="0">
                  <c:v>113.349435</c:v>
                </c:pt>
                <c:pt idx="4" formatCode="0">
                  <c:v>116.7064525</c:v>
                </c:pt>
                <c:pt idx="5" formatCode="0">
                  <c:v>121.7459125</c:v>
                </c:pt>
                <c:pt idx="6" formatCode="0">
                  <c:v>124</c:v>
                </c:pt>
                <c:pt idx="7">
                  <c:v>123</c:v>
                </c:pt>
                <c:pt idx="8" formatCode="0">
                  <c:v>117.9514925</c:v>
                </c:pt>
                <c:pt idx="9" formatCode="0">
                  <c:v>117</c:v>
                </c:pt>
                <c:pt idx="10" formatCode="0">
                  <c:v>108</c:v>
                </c:pt>
                <c:pt idx="11" formatCode="0">
                  <c:v>115.3309625</c:v>
                </c:pt>
                <c:pt idx="12" formatCode="0">
                  <c:v>116.39360500000002</c:v>
                </c:pt>
                <c:pt idx="13" formatCode="0">
                  <c:v>116.42737500000001</c:v>
                </c:pt>
                <c:pt idx="14" formatCode="0">
                  <c:v>117</c:v>
                </c:pt>
                <c:pt idx="15" formatCode="0">
                  <c:v>113.708815</c:v>
                </c:pt>
                <c:pt idx="16" formatCode="0">
                  <c:v>119.82521249999998</c:v>
                </c:pt>
                <c:pt idx="17" formatCode="0">
                  <c:v>120.98387</c:v>
                </c:pt>
                <c:pt idx="18" formatCode="0">
                  <c:v>120.77003000000001</c:v>
                </c:pt>
                <c:pt idx="19" formatCode="0">
                  <c:v>120.404025</c:v>
                </c:pt>
                <c:pt idx="20" formatCode="0">
                  <c:v>116.67557249999997</c:v>
                </c:pt>
                <c:pt idx="21" formatCode="0">
                  <c:v>113.74109500000002</c:v>
                </c:pt>
              </c:numCache>
            </c:numRef>
          </c:val>
        </c:ser>
        <c:dLbls>
          <c:showVal val="1"/>
        </c:dLbls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73157248"/>
        <c:axId val="73165056"/>
      </c:lineChart>
      <c:dateAx>
        <c:axId val="73157248"/>
        <c:scaling>
          <c:orientation val="minMax"/>
        </c:scaling>
        <c:axPos val="b"/>
        <c:numFmt formatCode="mmm/yy" sourceLinked="1"/>
        <c:majorTickMark val="none"/>
        <c:tickLblPos val="nextTo"/>
        <c:crossAx val="73165056"/>
        <c:crosses val="autoZero"/>
        <c:auto val="1"/>
        <c:lblOffset val="100"/>
      </c:dateAx>
      <c:valAx>
        <c:axId val="7316505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tickLblPos val="none"/>
        <c:crossAx val="73157248"/>
        <c:crosses val="autoZero"/>
        <c:crossBetween val="between"/>
      </c:valAx>
      <c:spPr>
        <a:noFill/>
      </c:spPr>
    </c:plotArea>
    <c:plotVisOnly val="1"/>
  </c:chart>
  <c:spPr>
    <a:ln>
      <a:noFill/>
    </a:ln>
  </c:spPr>
  <c:txPr>
    <a:bodyPr/>
    <a:lstStyle/>
    <a:p>
      <a:pPr>
        <a:defRPr sz="1200"/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plotArea>
      <c:layout>
        <c:manualLayout>
          <c:layoutTarget val="inner"/>
          <c:xMode val="edge"/>
          <c:yMode val="edge"/>
          <c:x val="0.13368031846231471"/>
          <c:y val="7.3721910259225934E-2"/>
          <c:w val="0.83648214379509356"/>
          <c:h val="0.63173511916538405"/>
        </c:manualLayout>
      </c:layout>
      <c:lineChart>
        <c:grouping val="standard"/>
        <c:ser>
          <c:idx val="0"/>
          <c:order val="0"/>
          <c:tx>
            <c:strRef>
              <c:f>Faturam.!$C$3</c:f>
              <c:strCache>
                <c:ptCount val="1"/>
                <c:pt idx="0">
                  <c:v>Aumento</c:v>
                </c:pt>
              </c:strCache>
            </c:strRef>
          </c:tx>
          <c:marker>
            <c:symbol val="diamond"/>
            <c:size val="8"/>
          </c:marker>
          <c:cat>
            <c:numRef>
              <c:f>Faturam.!$B$13:$B$25</c:f>
              <c:numCache>
                <c:formatCode>mmm/yy</c:formatCode>
                <c:ptCount val="13"/>
                <c:pt idx="0">
                  <c:v>41244</c:v>
                </c:pt>
                <c:pt idx="1">
                  <c:v>41275</c:v>
                </c:pt>
                <c:pt idx="2">
                  <c:v>41306</c:v>
                </c:pt>
                <c:pt idx="3">
                  <c:v>41334</c:v>
                </c:pt>
                <c:pt idx="4">
                  <c:v>41365</c:v>
                </c:pt>
                <c:pt idx="5">
                  <c:v>41395</c:v>
                </c:pt>
                <c:pt idx="6">
                  <c:v>41426</c:v>
                </c:pt>
                <c:pt idx="7">
                  <c:v>41456</c:v>
                </c:pt>
                <c:pt idx="8">
                  <c:v>41487</c:v>
                </c:pt>
                <c:pt idx="9">
                  <c:v>41518</c:v>
                </c:pt>
                <c:pt idx="10">
                  <c:v>41548</c:v>
                </c:pt>
                <c:pt idx="11">
                  <c:v>41579</c:v>
                </c:pt>
                <c:pt idx="12">
                  <c:v>41609</c:v>
                </c:pt>
              </c:numCache>
            </c:numRef>
          </c:cat>
          <c:val>
            <c:numRef>
              <c:f>Faturam.!$C$13:$C$25</c:f>
              <c:numCache>
                <c:formatCode>0%</c:formatCode>
                <c:ptCount val="13"/>
                <c:pt idx="0">
                  <c:v>0.45413949999999997</c:v>
                </c:pt>
                <c:pt idx="1">
                  <c:v>0.1958714</c:v>
                </c:pt>
                <c:pt idx="2">
                  <c:v>0.20346230000000004</c:v>
                </c:pt>
                <c:pt idx="3">
                  <c:v>0.2418788</c:v>
                </c:pt>
                <c:pt idx="4">
                  <c:v>0.24222199999999999</c:v>
                </c:pt>
                <c:pt idx="5">
                  <c:v>0.24341280000000004</c:v>
                </c:pt>
                <c:pt idx="6">
                  <c:v>0.21891980000000005</c:v>
                </c:pt>
                <c:pt idx="7">
                  <c:v>0.26663220000000004</c:v>
                </c:pt>
                <c:pt idx="8">
                  <c:v>0.26292560000000004</c:v>
                </c:pt>
                <c:pt idx="9">
                  <c:v>0.24378459999999999</c:v>
                </c:pt>
                <c:pt idx="10">
                  <c:v>0.27600360000000002</c:v>
                </c:pt>
                <c:pt idx="11">
                  <c:v>0.3098935000000001</c:v>
                </c:pt>
                <c:pt idx="12">
                  <c:v>0.42213980000000001</c:v>
                </c:pt>
              </c:numCache>
            </c:numRef>
          </c:val>
        </c:ser>
        <c:ser>
          <c:idx val="1"/>
          <c:order val="1"/>
          <c:tx>
            <c:strRef>
              <c:f>Faturam.!$D$3</c:f>
              <c:strCache>
                <c:ptCount val="1"/>
                <c:pt idx="0">
                  <c:v>Dimininuição</c:v>
                </c:pt>
              </c:strCache>
            </c:strRef>
          </c:tx>
          <c:spPr>
            <a:ln w="50800"/>
          </c:spPr>
          <c:marker>
            <c:symbol val="square"/>
            <c:size val="8"/>
          </c:marker>
          <c:cat>
            <c:numRef>
              <c:f>Faturam.!$B$13:$B$25</c:f>
              <c:numCache>
                <c:formatCode>mmm/yy</c:formatCode>
                <c:ptCount val="13"/>
                <c:pt idx="0">
                  <c:v>41244</c:v>
                </c:pt>
                <c:pt idx="1">
                  <c:v>41275</c:v>
                </c:pt>
                <c:pt idx="2">
                  <c:v>41306</c:v>
                </c:pt>
                <c:pt idx="3">
                  <c:v>41334</c:v>
                </c:pt>
                <c:pt idx="4">
                  <c:v>41365</c:v>
                </c:pt>
                <c:pt idx="5">
                  <c:v>41395</c:v>
                </c:pt>
                <c:pt idx="6">
                  <c:v>41426</c:v>
                </c:pt>
                <c:pt idx="7">
                  <c:v>41456</c:v>
                </c:pt>
                <c:pt idx="8">
                  <c:v>41487</c:v>
                </c:pt>
                <c:pt idx="9">
                  <c:v>41518</c:v>
                </c:pt>
                <c:pt idx="10">
                  <c:v>41548</c:v>
                </c:pt>
                <c:pt idx="11">
                  <c:v>41579</c:v>
                </c:pt>
                <c:pt idx="12">
                  <c:v>41609</c:v>
                </c:pt>
              </c:numCache>
            </c:numRef>
          </c:cat>
          <c:val>
            <c:numRef>
              <c:f>Faturam.!$D$13:$D$25</c:f>
              <c:numCache>
                <c:formatCode>0%</c:formatCode>
                <c:ptCount val="13"/>
                <c:pt idx="0">
                  <c:v>0.2012816</c:v>
                </c:pt>
                <c:pt idx="1">
                  <c:v>0.4605839000000001</c:v>
                </c:pt>
                <c:pt idx="2">
                  <c:v>0.3570792000000001</c:v>
                </c:pt>
                <c:pt idx="3">
                  <c:v>0.2772864000000001</c:v>
                </c:pt>
                <c:pt idx="4">
                  <c:v>0.25120959999999998</c:v>
                </c:pt>
                <c:pt idx="5">
                  <c:v>0.2466265</c:v>
                </c:pt>
                <c:pt idx="6">
                  <c:v>0.28391200000000005</c:v>
                </c:pt>
                <c:pt idx="7">
                  <c:v>0.25139520000000004</c:v>
                </c:pt>
                <c:pt idx="8">
                  <c:v>0.25924190000000003</c:v>
                </c:pt>
                <c:pt idx="9">
                  <c:v>0.2655281000000001</c:v>
                </c:pt>
                <c:pt idx="10">
                  <c:v>0.22445219999999999</c:v>
                </c:pt>
                <c:pt idx="11">
                  <c:v>0.20616820000000002</c:v>
                </c:pt>
                <c:pt idx="12">
                  <c:v>0.21591420000000006</c:v>
                </c:pt>
              </c:numCache>
            </c:numRef>
          </c:val>
        </c:ser>
        <c:ser>
          <c:idx val="2"/>
          <c:order val="2"/>
          <c:tx>
            <c:strRef>
              <c:f>Faturam.!$E$3</c:f>
              <c:strCache>
                <c:ptCount val="1"/>
                <c:pt idx="0">
                  <c:v>Estabilidade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triangle"/>
            <c:size val="8"/>
            <c:spPr>
              <a:solidFill>
                <a:schemeClr val="accent1">
                  <a:lumMod val="20000"/>
                  <a:lumOff val="80000"/>
                </a:schemeClr>
              </a:solidFill>
            </c:spPr>
          </c:marker>
          <c:cat>
            <c:numRef>
              <c:f>Faturam.!$B$13:$B$25</c:f>
              <c:numCache>
                <c:formatCode>mmm/yy</c:formatCode>
                <c:ptCount val="13"/>
                <c:pt idx="0">
                  <c:v>41244</c:v>
                </c:pt>
                <c:pt idx="1">
                  <c:v>41275</c:v>
                </c:pt>
                <c:pt idx="2">
                  <c:v>41306</c:v>
                </c:pt>
                <c:pt idx="3">
                  <c:v>41334</c:v>
                </c:pt>
                <c:pt idx="4">
                  <c:v>41365</c:v>
                </c:pt>
                <c:pt idx="5">
                  <c:v>41395</c:v>
                </c:pt>
                <c:pt idx="6">
                  <c:v>41426</c:v>
                </c:pt>
                <c:pt idx="7">
                  <c:v>41456</c:v>
                </c:pt>
                <c:pt idx="8">
                  <c:v>41487</c:v>
                </c:pt>
                <c:pt idx="9">
                  <c:v>41518</c:v>
                </c:pt>
                <c:pt idx="10">
                  <c:v>41548</c:v>
                </c:pt>
                <c:pt idx="11">
                  <c:v>41579</c:v>
                </c:pt>
                <c:pt idx="12">
                  <c:v>41609</c:v>
                </c:pt>
              </c:numCache>
            </c:numRef>
          </c:cat>
          <c:val>
            <c:numRef>
              <c:f>Faturam.!$E$13:$E$25</c:f>
              <c:numCache>
                <c:formatCode>0%</c:formatCode>
                <c:ptCount val="13"/>
                <c:pt idx="0">
                  <c:v>0.34457890000000008</c:v>
                </c:pt>
                <c:pt idx="1">
                  <c:v>0.34354470000000004</c:v>
                </c:pt>
                <c:pt idx="2">
                  <c:v>0.43945850000000009</c:v>
                </c:pt>
                <c:pt idx="3">
                  <c:v>0.48083480000000006</c:v>
                </c:pt>
                <c:pt idx="4">
                  <c:v>0.50656839999999992</c:v>
                </c:pt>
                <c:pt idx="5">
                  <c:v>0.50996069999999993</c:v>
                </c:pt>
                <c:pt idx="6">
                  <c:v>0.49716810000000006</c:v>
                </c:pt>
                <c:pt idx="7">
                  <c:v>0.48197250000000014</c:v>
                </c:pt>
                <c:pt idx="8">
                  <c:v>0.4778325000000001</c:v>
                </c:pt>
                <c:pt idx="9">
                  <c:v>0.4906873000000001</c:v>
                </c:pt>
                <c:pt idx="10">
                  <c:v>0.4995442000000001</c:v>
                </c:pt>
                <c:pt idx="11">
                  <c:v>0.4839383000000001</c:v>
                </c:pt>
                <c:pt idx="12">
                  <c:v>0.3619460000000001</c:v>
                </c:pt>
              </c:numCache>
            </c:numRef>
          </c:val>
        </c:ser>
        <c:marker val="1"/>
        <c:axId val="84938752"/>
        <c:axId val="84940672"/>
      </c:lineChart>
      <c:dateAx>
        <c:axId val="84938752"/>
        <c:scaling>
          <c:orientation val="minMax"/>
        </c:scaling>
        <c:axPos val="b"/>
        <c:numFmt formatCode="mmm/yy" sourceLinked="1"/>
        <c:tickLblPos val="nextTo"/>
        <c:crossAx val="84940672"/>
        <c:crosses val="autoZero"/>
        <c:auto val="1"/>
        <c:lblOffset val="100"/>
        <c:baseTimeUnit val="months"/>
      </c:dateAx>
      <c:valAx>
        <c:axId val="84940672"/>
        <c:scaling>
          <c:orientation val="minMax"/>
        </c:scaling>
        <c:axPos val="l"/>
        <c:numFmt formatCode="0%" sourceLinked="1"/>
        <c:tickLblPos val="nextTo"/>
        <c:txPr>
          <a:bodyPr/>
          <a:lstStyle/>
          <a:p>
            <a:pPr>
              <a:defRPr sz="1050"/>
            </a:pPr>
            <a:endParaRPr lang="pt-BR"/>
          </a:p>
        </c:txPr>
        <c:crossAx val="84938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6048858052840429E-2"/>
          <c:y val="0.86437975133586464"/>
          <c:w val="0.96777972492674313"/>
          <c:h val="0.1211735734228442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100"/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Faturam.!$G$10</c:f>
              <c:strCache>
                <c:ptCount val="1"/>
                <c:pt idx="0">
                  <c:v>Aumento</c:v>
                </c:pt>
              </c:strCache>
            </c:strRef>
          </c:tx>
          <c:dLbls>
            <c:showVal val="1"/>
          </c:dLbls>
          <c:cat>
            <c:strRef>
              <c:f>Faturam.!$F$11:$F$14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Faturam.!$G$11:$G$14</c:f>
              <c:numCache>
                <c:formatCode>0%</c:formatCode>
                <c:ptCount val="4"/>
                <c:pt idx="0">
                  <c:v>0.4491251</c:v>
                </c:pt>
                <c:pt idx="1">
                  <c:v>0.25138800000000006</c:v>
                </c:pt>
                <c:pt idx="2">
                  <c:v>0.34009160000000005</c:v>
                </c:pt>
                <c:pt idx="3">
                  <c:v>0.42904570000000003</c:v>
                </c:pt>
              </c:numCache>
            </c:numRef>
          </c:val>
        </c:ser>
        <c:ser>
          <c:idx val="1"/>
          <c:order val="1"/>
          <c:tx>
            <c:strRef>
              <c:f>Faturam.!$H$10</c:f>
              <c:strCache>
                <c:ptCount val="1"/>
                <c:pt idx="0">
                  <c:v>Estabilidade</c:v>
                </c:pt>
              </c:strCache>
            </c:strRef>
          </c:tx>
          <c:dLbls>
            <c:showVal val="1"/>
          </c:dLbls>
          <c:cat>
            <c:strRef>
              <c:f>Faturam.!$F$11:$F$14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Faturam.!$H$11:$H$14</c:f>
              <c:numCache>
                <c:formatCode>0%</c:formatCode>
                <c:ptCount val="4"/>
                <c:pt idx="0">
                  <c:v>0.33849750000000006</c:v>
                </c:pt>
                <c:pt idx="1">
                  <c:v>0.53206269999999989</c:v>
                </c:pt>
                <c:pt idx="2">
                  <c:v>0.39695470000000016</c:v>
                </c:pt>
                <c:pt idx="3">
                  <c:v>0.3646992</c:v>
                </c:pt>
              </c:numCache>
            </c:numRef>
          </c:val>
        </c:ser>
        <c:ser>
          <c:idx val="2"/>
          <c:order val="2"/>
          <c:tx>
            <c:strRef>
              <c:f>Faturam.!$I$10</c:f>
              <c:strCache>
                <c:ptCount val="1"/>
                <c:pt idx="0">
                  <c:v>Diminuição</c:v>
                </c:pt>
              </c:strCache>
            </c:strRef>
          </c:tx>
          <c:dLbls>
            <c:showVal val="1"/>
          </c:dLbls>
          <c:cat>
            <c:strRef>
              <c:f>Faturam.!$F$11:$F$14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Faturam.!$I$11:$I$14</c:f>
              <c:numCache>
                <c:formatCode>0%</c:formatCode>
                <c:ptCount val="4"/>
                <c:pt idx="0">
                  <c:v>0.21237729999999999</c:v>
                </c:pt>
                <c:pt idx="1">
                  <c:v>0.21654930000000006</c:v>
                </c:pt>
                <c:pt idx="2">
                  <c:v>0.26295370000000001</c:v>
                </c:pt>
                <c:pt idx="3">
                  <c:v>0.20625510000000002</c:v>
                </c:pt>
              </c:numCache>
            </c:numRef>
          </c:val>
        </c:ser>
        <c:gapWidth val="44"/>
        <c:overlap val="100"/>
        <c:axId val="84992768"/>
        <c:axId val="84994304"/>
      </c:barChart>
      <c:catAx>
        <c:axId val="84992768"/>
        <c:scaling>
          <c:orientation val="minMax"/>
        </c:scaling>
        <c:axPos val="l"/>
        <c:tickLblPos val="nextTo"/>
        <c:spPr>
          <a:effectLst>
            <a:outerShdw dist="50800" dir="5400000" sx="1000" sy="1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b="1"/>
            </a:pPr>
            <a:endParaRPr lang="pt-BR"/>
          </a:p>
        </c:txPr>
        <c:crossAx val="84994304"/>
        <c:crosses val="autoZero"/>
        <c:auto val="1"/>
        <c:lblAlgn val="ctr"/>
        <c:lblOffset val="100"/>
      </c:catAx>
      <c:valAx>
        <c:axId val="84994304"/>
        <c:scaling>
          <c:orientation val="minMax"/>
          <c:max val="1"/>
        </c:scaling>
        <c:axPos val="b"/>
        <c:numFmt formatCode="0%" sourceLinked="1"/>
        <c:tickLblPos val="nextTo"/>
        <c:crossAx val="8499276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100"/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Faturam.!$G$10</c:f>
              <c:strCache>
                <c:ptCount val="1"/>
                <c:pt idx="0">
                  <c:v>Aumento</c:v>
                </c:pt>
              </c:strCache>
            </c:strRef>
          </c:tx>
          <c:dLbls>
            <c:showVal val="1"/>
          </c:dLbls>
          <c:cat>
            <c:strRef>
              <c:f>Faturam.!$F$17:$F$19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Faturam.!$G$17:$G$19</c:f>
              <c:numCache>
                <c:formatCode>0%</c:formatCode>
                <c:ptCount val="3"/>
                <c:pt idx="0">
                  <c:v>0.48561340000000003</c:v>
                </c:pt>
                <c:pt idx="1">
                  <c:v>0.38264460000000006</c:v>
                </c:pt>
                <c:pt idx="2">
                  <c:v>0.36890750000000005</c:v>
                </c:pt>
              </c:numCache>
            </c:numRef>
          </c:val>
        </c:ser>
        <c:ser>
          <c:idx val="1"/>
          <c:order val="1"/>
          <c:tx>
            <c:strRef>
              <c:f>Faturam.!$H$10</c:f>
              <c:strCache>
                <c:ptCount val="1"/>
                <c:pt idx="0">
                  <c:v>Estabilidade</c:v>
                </c:pt>
              </c:strCache>
            </c:strRef>
          </c:tx>
          <c:dLbls>
            <c:showVal val="1"/>
          </c:dLbls>
          <c:cat>
            <c:strRef>
              <c:f>Faturam.!$F$17:$F$19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Faturam.!$H$17:$H$19</c:f>
              <c:numCache>
                <c:formatCode>0%</c:formatCode>
                <c:ptCount val="3"/>
                <c:pt idx="0">
                  <c:v>0.35821780000000003</c:v>
                </c:pt>
                <c:pt idx="1">
                  <c:v>0.36664790000000008</c:v>
                </c:pt>
                <c:pt idx="2">
                  <c:v>0.31998270000000012</c:v>
                </c:pt>
              </c:numCache>
            </c:numRef>
          </c:val>
        </c:ser>
        <c:ser>
          <c:idx val="2"/>
          <c:order val="2"/>
          <c:tx>
            <c:strRef>
              <c:f>Faturam.!$I$10</c:f>
              <c:strCache>
                <c:ptCount val="1"/>
                <c:pt idx="0">
                  <c:v>Diminuição</c:v>
                </c:pt>
              </c:strCache>
            </c:strRef>
          </c:tx>
          <c:dLbls>
            <c:showVal val="1"/>
          </c:dLbls>
          <c:cat>
            <c:strRef>
              <c:f>Faturam.!$F$17:$F$19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Faturam.!$I$17:$I$19</c:f>
              <c:numCache>
                <c:formatCode>0%</c:formatCode>
                <c:ptCount val="3"/>
                <c:pt idx="0">
                  <c:v>0.15616880000000002</c:v>
                </c:pt>
                <c:pt idx="1">
                  <c:v>0.25070750000000003</c:v>
                </c:pt>
                <c:pt idx="2">
                  <c:v>0.31110990000000011</c:v>
                </c:pt>
              </c:numCache>
            </c:numRef>
          </c:val>
        </c:ser>
        <c:gapWidth val="65"/>
        <c:overlap val="100"/>
        <c:axId val="85095168"/>
        <c:axId val="85096704"/>
      </c:barChart>
      <c:catAx>
        <c:axId val="85095168"/>
        <c:scaling>
          <c:orientation val="minMax"/>
        </c:scaling>
        <c:axPos val="l"/>
        <c:tickLblPos val="nextTo"/>
        <c:spPr>
          <a:effectLst>
            <a:outerShdw dist="50800" dir="5400000" sx="1000" sy="1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b="1"/>
            </a:pPr>
            <a:endParaRPr lang="pt-BR"/>
          </a:p>
        </c:txPr>
        <c:crossAx val="85096704"/>
        <c:crosses val="autoZero"/>
        <c:auto val="1"/>
        <c:lblAlgn val="ctr"/>
        <c:lblOffset val="100"/>
      </c:catAx>
      <c:valAx>
        <c:axId val="85096704"/>
        <c:scaling>
          <c:orientation val="minMax"/>
          <c:max val="1"/>
        </c:scaling>
        <c:axPos val="b"/>
        <c:numFmt formatCode="0%" sourceLinked="1"/>
        <c:tickLblPos val="nextTo"/>
        <c:crossAx val="8509516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100"/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Faturam.!$G$3</c:f>
              <c:strCache>
                <c:ptCount val="1"/>
                <c:pt idx="0">
                  <c:v>Aumento</c:v>
                </c:pt>
              </c:strCache>
            </c:strRef>
          </c:tx>
          <c:dLbls>
            <c:showVal val="1"/>
          </c:dLbls>
          <c:cat>
            <c:strRef>
              <c:f>Faturam.!$F$4:$F$8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Faturam.!$G$4:$G$8</c:f>
              <c:numCache>
                <c:formatCode>0%</c:formatCode>
                <c:ptCount val="5"/>
                <c:pt idx="0">
                  <c:v>0.4465746000000001</c:v>
                </c:pt>
                <c:pt idx="1">
                  <c:v>0.52507380000000003</c:v>
                </c:pt>
                <c:pt idx="2">
                  <c:v>0.38748090000000013</c:v>
                </c:pt>
                <c:pt idx="3">
                  <c:v>0.41629319999999997</c:v>
                </c:pt>
                <c:pt idx="4">
                  <c:v>0.40326870000000004</c:v>
                </c:pt>
              </c:numCache>
            </c:numRef>
          </c:val>
        </c:ser>
        <c:ser>
          <c:idx val="1"/>
          <c:order val="1"/>
          <c:tx>
            <c:strRef>
              <c:f>Faturam.!$H$3</c:f>
              <c:strCache>
                <c:ptCount val="1"/>
                <c:pt idx="0">
                  <c:v>Estabilidade</c:v>
                </c:pt>
              </c:strCache>
            </c:strRef>
          </c:tx>
          <c:dLbls>
            <c:showVal val="1"/>
          </c:dLbls>
          <c:cat>
            <c:strRef>
              <c:f>Faturam.!$F$4:$F$8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Faturam.!$H$4:$H$8</c:f>
              <c:numCache>
                <c:formatCode>0%</c:formatCode>
                <c:ptCount val="5"/>
                <c:pt idx="0">
                  <c:v>0.35207850000000007</c:v>
                </c:pt>
                <c:pt idx="1">
                  <c:v>0.31703910000000002</c:v>
                </c:pt>
                <c:pt idx="2">
                  <c:v>0.38216790000000006</c:v>
                </c:pt>
                <c:pt idx="3">
                  <c:v>0.3524714000000001</c:v>
                </c:pt>
                <c:pt idx="4">
                  <c:v>0.3669651000000001</c:v>
                </c:pt>
              </c:numCache>
            </c:numRef>
          </c:val>
        </c:ser>
        <c:ser>
          <c:idx val="2"/>
          <c:order val="2"/>
          <c:tx>
            <c:strRef>
              <c:f>Faturam.!$I$3</c:f>
              <c:strCache>
                <c:ptCount val="1"/>
                <c:pt idx="0">
                  <c:v>Diminuição</c:v>
                </c:pt>
              </c:strCache>
            </c:strRef>
          </c:tx>
          <c:dLbls>
            <c:showVal val="1"/>
          </c:dLbls>
          <c:cat>
            <c:strRef>
              <c:f>Faturam.!$F$4:$F$8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Faturam.!$I$4:$I$8</c:f>
              <c:numCache>
                <c:formatCode>0%</c:formatCode>
                <c:ptCount val="5"/>
                <c:pt idx="0">
                  <c:v>0.20134690000000002</c:v>
                </c:pt>
                <c:pt idx="1">
                  <c:v>0.15788710000000003</c:v>
                </c:pt>
                <c:pt idx="2">
                  <c:v>0.23035120000000001</c:v>
                </c:pt>
                <c:pt idx="3">
                  <c:v>0.23123540000000004</c:v>
                </c:pt>
                <c:pt idx="4">
                  <c:v>0.22976630000000003</c:v>
                </c:pt>
              </c:numCache>
            </c:numRef>
          </c:val>
        </c:ser>
        <c:gapWidth val="58"/>
        <c:overlap val="100"/>
        <c:axId val="85136512"/>
        <c:axId val="85138048"/>
      </c:barChart>
      <c:catAx>
        <c:axId val="8513651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85138048"/>
        <c:crosses val="autoZero"/>
        <c:auto val="1"/>
        <c:lblAlgn val="ctr"/>
        <c:lblOffset val="100"/>
      </c:catAx>
      <c:valAx>
        <c:axId val="85138048"/>
        <c:scaling>
          <c:orientation val="minMax"/>
          <c:max val="1"/>
        </c:scaling>
        <c:axPos val="b"/>
        <c:numFmt formatCode="0%" sourceLinked="1"/>
        <c:tickLblPos val="nextTo"/>
        <c:crossAx val="8513651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100"/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Pessoal</a:t>
            </a:r>
            <a:r>
              <a:rPr lang="en-US" dirty="0"/>
              <a:t> </a:t>
            </a:r>
            <a:r>
              <a:rPr lang="en-US" dirty="0" err="1"/>
              <a:t>Ocupado</a:t>
            </a:r>
            <a:r>
              <a:rPr lang="en-US" dirty="0"/>
              <a:t> (</a:t>
            </a:r>
            <a:r>
              <a:rPr lang="en-US" dirty="0" err="1"/>
              <a:t>Dezembro</a:t>
            </a:r>
            <a:r>
              <a:rPr lang="en-US" dirty="0"/>
              <a:t>/13)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2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-4.5981048143629896E-2"/>
                  <c:y val="-3.7680820719327969E-2"/>
                </c:manualLayout>
              </c:layout>
              <c:showVal val="1"/>
            </c:dLbl>
            <c:dLbl>
              <c:idx val="1"/>
              <c:layout>
                <c:manualLayout>
                  <c:x val="-8.3052998656858289E-3"/>
                  <c:y val="-1.4819209242680285E-2"/>
                </c:manualLayout>
              </c:layout>
              <c:showVal val="1"/>
            </c:dLbl>
            <c:dLbl>
              <c:idx val="2"/>
              <c:layout>
                <c:manualLayout>
                  <c:x val="1.2489628833296204E-2"/>
                  <c:y val="-3.967004124484440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Val val="1"/>
          </c:dLbls>
          <c:cat>
            <c:strRef>
              <c:f>'P. O.'!$V$3:$X$3</c:f>
              <c:strCache>
                <c:ptCount val="3"/>
                <c:pt idx="0">
                  <c:v>Aumento</c:v>
                </c:pt>
                <c:pt idx="1">
                  <c:v>Dimininuição</c:v>
                </c:pt>
                <c:pt idx="2">
                  <c:v>Estabilidade</c:v>
                </c:pt>
              </c:strCache>
            </c:strRef>
          </c:cat>
          <c:val>
            <c:numRef>
              <c:f>'P. O.'!$V$6:$X$6</c:f>
              <c:numCache>
                <c:formatCode>0%</c:formatCode>
                <c:ptCount val="3"/>
                <c:pt idx="0">
                  <c:v>9.1682E-2</c:v>
                </c:pt>
                <c:pt idx="1">
                  <c:v>6.741030000000002E-2</c:v>
                </c:pt>
                <c:pt idx="2">
                  <c:v>0.84090779999999998</c:v>
                </c:pt>
              </c:numCache>
            </c:numRef>
          </c:val>
        </c:ser>
      </c:pie3DChart>
    </c:plotArea>
    <c:legend>
      <c:legendPos val="b"/>
      <c:layout/>
    </c:legend>
    <c:plotVisOnly val="1"/>
    <c:dispBlanksAs val="zero"/>
  </c:chart>
  <c:spPr>
    <a:ln>
      <a:noFill/>
    </a:ln>
  </c:spPr>
  <c:txPr>
    <a:bodyPr/>
    <a:lstStyle/>
    <a:p>
      <a:pPr>
        <a:defRPr sz="1100"/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plotArea>
      <c:layout>
        <c:manualLayout>
          <c:layoutTarget val="inner"/>
          <c:xMode val="edge"/>
          <c:yMode val="edge"/>
          <c:x val="0.13368031846231471"/>
          <c:y val="7.3721910259225934E-2"/>
          <c:w val="0.83648214379509356"/>
          <c:h val="0.65138897637795279"/>
        </c:manualLayout>
      </c:layout>
      <c:lineChart>
        <c:grouping val="standard"/>
        <c:ser>
          <c:idx val="0"/>
          <c:order val="0"/>
          <c:tx>
            <c:strRef>
              <c:f>'P. O.'!$C$3</c:f>
              <c:strCache>
                <c:ptCount val="1"/>
                <c:pt idx="0">
                  <c:v>Aumento</c:v>
                </c:pt>
              </c:strCache>
            </c:strRef>
          </c:tx>
          <c:marker>
            <c:symbol val="diamond"/>
            <c:size val="8"/>
          </c:marker>
          <c:cat>
            <c:numRef>
              <c:f>'P. O.'!$B$13:$B$25</c:f>
              <c:numCache>
                <c:formatCode>mmm/yy</c:formatCode>
                <c:ptCount val="13"/>
                <c:pt idx="0">
                  <c:v>41244</c:v>
                </c:pt>
                <c:pt idx="1">
                  <c:v>41275</c:v>
                </c:pt>
                <c:pt idx="2">
                  <c:v>41306</c:v>
                </c:pt>
                <c:pt idx="3">
                  <c:v>41334</c:v>
                </c:pt>
                <c:pt idx="4">
                  <c:v>41365</c:v>
                </c:pt>
                <c:pt idx="5">
                  <c:v>41395</c:v>
                </c:pt>
                <c:pt idx="6">
                  <c:v>41426</c:v>
                </c:pt>
                <c:pt idx="7">
                  <c:v>41456</c:v>
                </c:pt>
                <c:pt idx="8">
                  <c:v>41487</c:v>
                </c:pt>
                <c:pt idx="9">
                  <c:v>41518</c:v>
                </c:pt>
                <c:pt idx="10">
                  <c:v>41548</c:v>
                </c:pt>
                <c:pt idx="11">
                  <c:v>41579</c:v>
                </c:pt>
                <c:pt idx="12">
                  <c:v>41609</c:v>
                </c:pt>
              </c:numCache>
            </c:numRef>
          </c:cat>
          <c:val>
            <c:numRef>
              <c:f>'P. O.'!$C$13:$C$25</c:f>
              <c:numCache>
                <c:formatCode>0%</c:formatCode>
                <c:ptCount val="13"/>
                <c:pt idx="0">
                  <c:v>0.21246460000000003</c:v>
                </c:pt>
                <c:pt idx="1">
                  <c:v>5.6873899999999998E-2</c:v>
                </c:pt>
                <c:pt idx="2">
                  <c:v>5.2998300000000005E-2</c:v>
                </c:pt>
                <c:pt idx="3">
                  <c:v>6.0438300000000007E-2</c:v>
                </c:pt>
                <c:pt idx="4">
                  <c:v>5.6923500000000002E-2</c:v>
                </c:pt>
                <c:pt idx="5">
                  <c:v>6.0600899999999992E-2</c:v>
                </c:pt>
                <c:pt idx="6">
                  <c:v>4.8358700000000004E-2</c:v>
                </c:pt>
                <c:pt idx="7">
                  <c:v>5.4941200000000003E-2</c:v>
                </c:pt>
                <c:pt idx="8">
                  <c:v>5.1504599999999998E-2</c:v>
                </c:pt>
                <c:pt idx="9">
                  <c:v>5.1579599999999996E-2</c:v>
                </c:pt>
                <c:pt idx="10">
                  <c:v>7.4124899999999994E-2</c:v>
                </c:pt>
                <c:pt idx="11">
                  <c:v>7.9624899999999998E-2</c:v>
                </c:pt>
                <c:pt idx="12">
                  <c:v>9.1682E-2</c:v>
                </c:pt>
              </c:numCache>
            </c:numRef>
          </c:val>
        </c:ser>
        <c:ser>
          <c:idx val="1"/>
          <c:order val="1"/>
          <c:tx>
            <c:strRef>
              <c:f>'P. O.'!$D$3</c:f>
              <c:strCache>
                <c:ptCount val="1"/>
                <c:pt idx="0">
                  <c:v>Dimininuição</c:v>
                </c:pt>
              </c:strCache>
            </c:strRef>
          </c:tx>
          <c:spPr>
            <a:ln w="50800"/>
          </c:spPr>
          <c:marker>
            <c:symbol val="square"/>
            <c:size val="8"/>
          </c:marker>
          <c:cat>
            <c:numRef>
              <c:f>'P. O.'!$B$13:$B$25</c:f>
              <c:numCache>
                <c:formatCode>mmm/yy</c:formatCode>
                <c:ptCount val="13"/>
                <c:pt idx="0">
                  <c:v>41244</c:v>
                </c:pt>
                <c:pt idx="1">
                  <c:v>41275</c:v>
                </c:pt>
                <c:pt idx="2">
                  <c:v>41306</c:v>
                </c:pt>
                <c:pt idx="3">
                  <c:v>41334</c:v>
                </c:pt>
                <c:pt idx="4">
                  <c:v>41365</c:v>
                </c:pt>
                <c:pt idx="5">
                  <c:v>41395</c:v>
                </c:pt>
                <c:pt idx="6">
                  <c:v>41426</c:v>
                </c:pt>
                <c:pt idx="7">
                  <c:v>41456</c:v>
                </c:pt>
                <c:pt idx="8">
                  <c:v>41487</c:v>
                </c:pt>
                <c:pt idx="9">
                  <c:v>41518</c:v>
                </c:pt>
                <c:pt idx="10">
                  <c:v>41548</c:v>
                </c:pt>
                <c:pt idx="11">
                  <c:v>41579</c:v>
                </c:pt>
                <c:pt idx="12">
                  <c:v>41609</c:v>
                </c:pt>
              </c:numCache>
            </c:numRef>
          </c:cat>
          <c:val>
            <c:numRef>
              <c:f>'P. O.'!$D$13:$D$25</c:f>
              <c:numCache>
                <c:formatCode>0%</c:formatCode>
                <c:ptCount val="13"/>
                <c:pt idx="0">
                  <c:v>3.7778000000000006E-2</c:v>
                </c:pt>
                <c:pt idx="1">
                  <c:v>0.12223510000000003</c:v>
                </c:pt>
                <c:pt idx="2">
                  <c:v>7.780380000000002E-2</c:v>
                </c:pt>
                <c:pt idx="3">
                  <c:v>8.2174000000000011E-2</c:v>
                </c:pt>
                <c:pt idx="4">
                  <c:v>6.3426600000000014E-2</c:v>
                </c:pt>
                <c:pt idx="5">
                  <c:v>6.1438800000000002E-2</c:v>
                </c:pt>
                <c:pt idx="6">
                  <c:v>7.1652199999999999E-2</c:v>
                </c:pt>
                <c:pt idx="7">
                  <c:v>6.5062800000000004E-2</c:v>
                </c:pt>
                <c:pt idx="8">
                  <c:v>6.7004300000000003E-2</c:v>
                </c:pt>
                <c:pt idx="9">
                  <c:v>6.0783300000000012E-2</c:v>
                </c:pt>
                <c:pt idx="10">
                  <c:v>5.9942700000000008E-2</c:v>
                </c:pt>
                <c:pt idx="11">
                  <c:v>6.0737200000000005E-2</c:v>
                </c:pt>
                <c:pt idx="12">
                  <c:v>6.741030000000002E-2</c:v>
                </c:pt>
              </c:numCache>
            </c:numRef>
          </c:val>
        </c:ser>
        <c:ser>
          <c:idx val="2"/>
          <c:order val="2"/>
          <c:tx>
            <c:strRef>
              <c:f>'P. O.'!$E$3</c:f>
              <c:strCache>
                <c:ptCount val="1"/>
                <c:pt idx="0">
                  <c:v>Estabilidade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triangle"/>
            <c:size val="8"/>
            <c:spPr>
              <a:solidFill>
                <a:schemeClr val="accent1">
                  <a:lumMod val="20000"/>
                  <a:lumOff val="80000"/>
                </a:schemeClr>
              </a:solidFill>
            </c:spPr>
          </c:marker>
          <c:dLbls>
            <c:dLbl>
              <c:idx val="0"/>
              <c:layout>
                <c:manualLayout>
                  <c:x val="-5.5080776985391842E-2"/>
                  <c:y val="-4.277795275590549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4760917655431144E-2"/>
                  <c:y val="-4.666666666666668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4444444444444502E-2"/>
                  <c:y val="-6.018518518518514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5.0474761381742804E-2"/>
                  <c:y val="-5.666666666666666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2141402265777665E-2"/>
                  <c:y val="-6.481469816272983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8572260982112014E-2"/>
                  <c:y val="-5.0925984251968502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4.6589215640775748E-2"/>
                  <c:y val="-5.1296237970253913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0084360771210067E-2"/>
                  <c:y val="-5.1666841644794397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1434184675834982E-2"/>
                  <c:y val="-5.3333333333333774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4.4531761624099539E-2"/>
                  <c:y val="-5.3333333333333753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4.7151277013752373E-2"/>
                  <c:y val="-4.0000000000000022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4.191246075606845E-2"/>
                  <c:y val="-4.0778471429301202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2131691566889189E-3"/>
                  <c:y val="-4.8370083683042443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7433344989914803E-2"/>
                  <c:y val="-3.8962125967775672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9433140838024218E-2"/>
                  <c:y val="-4.7591414538342917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3.4503998233271091E-2"/>
                  <c:y val="-4.1850418415212233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3.2039426930894586E-2"/>
                  <c:y val="-3.7664783427495296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7.39371390712953E-3"/>
                  <c:y val="-3.347980749110701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050"/>
                </a:pPr>
                <a:endParaRPr lang="pt-BR"/>
              </a:p>
            </c:txPr>
            <c:dLblPos val="r"/>
            <c:showVal val="1"/>
          </c:dLbls>
          <c:cat>
            <c:numRef>
              <c:f>'P. O.'!$B$13:$B$25</c:f>
              <c:numCache>
                <c:formatCode>mmm/yy</c:formatCode>
                <c:ptCount val="13"/>
                <c:pt idx="0">
                  <c:v>41244</c:v>
                </c:pt>
                <c:pt idx="1">
                  <c:v>41275</c:v>
                </c:pt>
                <c:pt idx="2">
                  <c:v>41306</c:v>
                </c:pt>
                <c:pt idx="3">
                  <c:v>41334</c:v>
                </c:pt>
                <c:pt idx="4">
                  <c:v>41365</c:v>
                </c:pt>
                <c:pt idx="5">
                  <c:v>41395</c:v>
                </c:pt>
                <c:pt idx="6">
                  <c:v>41426</c:v>
                </c:pt>
                <c:pt idx="7">
                  <c:v>41456</c:v>
                </c:pt>
                <c:pt idx="8">
                  <c:v>41487</c:v>
                </c:pt>
                <c:pt idx="9">
                  <c:v>41518</c:v>
                </c:pt>
                <c:pt idx="10">
                  <c:v>41548</c:v>
                </c:pt>
                <c:pt idx="11">
                  <c:v>41579</c:v>
                </c:pt>
                <c:pt idx="12">
                  <c:v>41609</c:v>
                </c:pt>
              </c:numCache>
            </c:numRef>
          </c:cat>
          <c:val>
            <c:numRef>
              <c:f>'P. O.'!$E$13:$E$25</c:f>
              <c:numCache>
                <c:formatCode>0%</c:formatCode>
                <c:ptCount val="13"/>
                <c:pt idx="0">
                  <c:v>0.74975740000000013</c:v>
                </c:pt>
                <c:pt idx="1">
                  <c:v>0.82089100000000015</c:v>
                </c:pt>
                <c:pt idx="2">
                  <c:v>0.86919800000000014</c:v>
                </c:pt>
                <c:pt idx="3">
                  <c:v>0.85738769999999997</c:v>
                </c:pt>
                <c:pt idx="4">
                  <c:v>0.87964990000000021</c:v>
                </c:pt>
                <c:pt idx="5">
                  <c:v>0.87796030000000003</c:v>
                </c:pt>
                <c:pt idx="6">
                  <c:v>0.87998910000000008</c:v>
                </c:pt>
                <c:pt idx="7">
                  <c:v>0.87999600000000011</c:v>
                </c:pt>
                <c:pt idx="8">
                  <c:v>0.88149109999999997</c:v>
                </c:pt>
                <c:pt idx="9">
                  <c:v>0.88763709999999996</c:v>
                </c:pt>
                <c:pt idx="10">
                  <c:v>0.86593240000000005</c:v>
                </c:pt>
                <c:pt idx="11">
                  <c:v>0.85963789999999995</c:v>
                </c:pt>
                <c:pt idx="12">
                  <c:v>0.84090779999999998</c:v>
                </c:pt>
              </c:numCache>
            </c:numRef>
          </c:val>
        </c:ser>
        <c:marker val="1"/>
        <c:axId val="85282176"/>
        <c:axId val="85283968"/>
      </c:lineChart>
      <c:dateAx>
        <c:axId val="85282176"/>
        <c:scaling>
          <c:orientation val="minMax"/>
        </c:scaling>
        <c:axPos val="b"/>
        <c:numFmt formatCode="mmm/yy" sourceLinked="1"/>
        <c:tickLblPos val="nextTo"/>
        <c:crossAx val="85283968"/>
        <c:crosses val="autoZero"/>
        <c:auto val="1"/>
        <c:lblOffset val="100"/>
        <c:baseTimeUnit val="months"/>
      </c:dateAx>
      <c:valAx>
        <c:axId val="85283968"/>
        <c:scaling>
          <c:orientation val="minMax"/>
        </c:scaling>
        <c:axPos val="l"/>
        <c:numFmt formatCode="0%" sourceLinked="1"/>
        <c:tickLblPos val="nextTo"/>
        <c:txPr>
          <a:bodyPr/>
          <a:lstStyle/>
          <a:p>
            <a:pPr>
              <a:defRPr sz="1050"/>
            </a:pPr>
            <a:endParaRPr lang="pt-BR"/>
          </a:p>
        </c:txPr>
        <c:crossAx val="85282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6048858052840429E-2"/>
          <c:y val="0.90204454198404094"/>
          <c:w val="0.96777972492674313"/>
          <c:h val="8.3508723368147728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100"/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'P. O.'!$G$10</c:f>
              <c:strCache>
                <c:ptCount val="1"/>
                <c:pt idx="0">
                  <c:v>Aumento</c:v>
                </c:pt>
              </c:strCache>
            </c:strRef>
          </c:tx>
          <c:dLbls>
            <c:showVal val="1"/>
          </c:dLbls>
          <c:cat>
            <c:strRef>
              <c:f>'P. O.'!$F$11:$F$14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'P. O.'!$G$11:$G$14</c:f>
              <c:numCache>
                <c:formatCode>0%</c:formatCode>
                <c:ptCount val="4"/>
                <c:pt idx="0">
                  <c:v>9.7253700000000012E-2</c:v>
                </c:pt>
                <c:pt idx="1">
                  <c:v>9.6735200000000021E-2</c:v>
                </c:pt>
                <c:pt idx="2">
                  <c:v>6.900000000000002E-2</c:v>
                </c:pt>
                <c:pt idx="3">
                  <c:v>8.9335500000000026E-2</c:v>
                </c:pt>
              </c:numCache>
            </c:numRef>
          </c:val>
        </c:ser>
        <c:ser>
          <c:idx val="1"/>
          <c:order val="1"/>
          <c:tx>
            <c:strRef>
              <c:f>'P. O.'!$H$10</c:f>
              <c:strCache>
                <c:ptCount val="1"/>
                <c:pt idx="0">
                  <c:v>Estabilidade</c:v>
                </c:pt>
              </c:strCache>
            </c:strRef>
          </c:tx>
          <c:dLbls>
            <c:showVal val="1"/>
          </c:dLbls>
          <c:cat>
            <c:strRef>
              <c:f>'P. O.'!$F$11:$F$14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'P. O.'!$H$11:$H$14</c:f>
              <c:numCache>
                <c:formatCode>0%</c:formatCode>
                <c:ptCount val="4"/>
                <c:pt idx="0">
                  <c:v>0.83969360000000015</c:v>
                </c:pt>
                <c:pt idx="1">
                  <c:v>0.80706060000000002</c:v>
                </c:pt>
                <c:pt idx="2">
                  <c:v>0.83801840000000005</c:v>
                </c:pt>
                <c:pt idx="3">
                  <c:v>0.84854609999999997</c:v>
                </c:pt>
              </c:numCache>
            </c:numRef>
          </c:val>
        </c:ser>
        <c:ser>
          <c:idx val="2"/>
          <c:order val="2"/>
          <c:tx>
            <c:strRef>
              <c:f>'P. O.'!$I$10</c:f>
              <c:strCache>
                <c:ptCount val="1"/>
                <c:pt idx="0">
                  <c:v>Diminuição</c:v>
                </c:pt>
              </c:strCache>
            </c:strRef>
          </c:tx>
          <c:dLbls>
            <c:showVal val="1"/>
          </c:dLbls>
          <c:cat>
            <c:strRef>
              <c:f>'P. O.'!$F$11:$F$14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'P. O.'!$I$11:$I$14</c:f>
              <c:numCache>
                <c:formatCode>0%</c:formatCode>
                <c:ptCount val="4"/>
                <c:pt idx="0">
                  <c:v>6.3052700000000003E-2</c:v>
                </c:pt>
                <c:pt idx="1">
                  <c:v>9.6204100000000001E-2</c:v>
                </c:pt>
                <c:pt idx="2">
                  <c:v>9.2981599999999998E-2</c:v>
                </c:pt>
                <c:pt idx="3">
                  <c:v>6.2118400000000004E-2</c:v>
                </c:pt>
              </c:numCache>
            </c:numRef>
          </c:val>
        </c:ser>
        <c:gapWidth val="59"/>
        <c:overlap val="100"/>
        <c:axId val="86011904"/>
        <c:axId val="86013440"/>
      </c:barChart>
      <c:catAx>
        <c:axId val="86011904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86013440"/>
        <c:crosses val="autoZero"/>
        <c:auto val="1"/>
        <c:lblAlgn val="ctr"/>
        <c:lblOffset val="100"/>
      </c:catAx>
      <c:valAx>
        <c:axId val="86013440"/>
        <c:scaling>
          <c:orientation val="minMax"/>
          <c:max val="1"/>
        </c:scaling>
        <c:axPos val="b"/>
        <c:numFmt formatCode="0%" sourceLinked="1"/>
        <c:tickLblPos val="nextTo"/>
        <c:crossAx val="8601190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100"/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'P. O.'!$G$10</c:f>
              <c:strCache>
                <c:ptCount val="1"/>
                <c:pt idx="0">
                  <c:v>Aumento</c:v>
                </c:pt>
              </c:strCache>
            </c:strRef>
          </c:tx>
          <c:dLbls>
            <c:showVal val="1"/>
          </c:dLbls>
          <c:cat>
            <c:strRef>
              <c:f>'P. O.'!$F$17:$F$19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'P. O.'!$G$17:$G$19</c:f>
              <c:numCache>
                <c:formatCode>0%</c:formatCode>
                <c:ptCount val="3"/>
                <c:pt idx="0">
                  <c:v>7.4176100000000009E-2</c:v>
                </c:pt>
                <c:pt idx="1">
                  <c:v>0.10350270000000002</c:v>
                </c:pt>
                <c:pt idx="2">
                  <c:v>8.879670000000002E-2</c:v>
                </c:pt>
              </c:numCache>
            </c:numRef>
          </c:val>
        </c:ser>
        <c:ser>
          <c:idx val="1"/>
          <c:order val="1"/>
          <c:tx>
            <c:strRef>
              <c:f>'P. O.'!$H$10</c:f>
              <c:strCache>
                <c:ptCount val="1"/>
                <c:pt idx="0">
                  <c:v>Estabilidade</c:v>
                </c:pt>
              </c:strCache>
            </c:strRef>
          </c:tx>
          <c:dLbls>
            <c:showVal val="1"/>
          </c:dLbls>
          <c:cat>
            <c:strRef>
              <c:f>'P. O.'!$F$17:$F$19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'P. O.'!$H$17:$H$19</c:f>
              <c:numCache>
                <c:formatCode>0%</c:formatCode>
                <c:ptCount val="3"/>
                <c:pt idx="0">
                  <c:v>0.88115199999999994</c:v>
                </c:pt>
                <c:pt idx="1">
                  <c:v>0.82153219999999993</c:v>
                </c:pt>
                <c:pt idx="2">
                  <c:v>0.6999147</c:v>
                </c:pt>
              </c:numCache>
            </c:numRef>
          </c:val>
        </c:ser>
        <c:ser>
          <c:idx val="2"/>
          <c:order val="2"/>
          <c:tx>
            <c:strRef>
              <c:f>'P. O.'!$I$10</c:f>
              <c:strCache>
                <c:ptCount val="1"/>
                <c:pt idx="0">
                  <c:v>Diminuição</c:v>
                </c:pt>
              </c:strCache>
            </c:strRef>
          </c:tx>
          <c:dLbls>
            <c:showVal val="1"/>
          </c:dLbls>
          <c:cat>
            <c:strRef>
              <c:f>'P. O.'!$F$17:$F$19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'P. O.'!$I$17:$I$19</c:f>
              <c:numCache>
                <c:formatCode>0%</c:formatCode>
                <c:ptCount val="3"/>
                <c:pt idx="0">
                  <c:v>4.4671799999999998E-2</c:v>
                </c:pt>
                <c:pt idx="1">
                  <c:v>7.4965100000000021E-2</c:v>
                </c:pt>
                <c:pt idx="2">
                  <c:v>0.21128859999999999</c:v>
                </c:pt>
              </c:numCache>
            </c:numRef>
          </c:val>
        </c:ser>
        <c:gapWidth val="59"/>
        <c:overlap val="100"/>
        <c:axId val="86061056"/>
        <c:axId val="86062592"/>
      </c:barChart>
      <c:catAx>
        <c:axId val="86061056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86062592"/>
        <c:crosses val="autoZero"/>
        <c:auto val="1"/>
        <c:lblAlgn val="ctr"/>
        <c:lblOffset val="100"/>
      </c:catAx>
      <c:valAx>
        <c:axId val="86062592"/>
        <c:scaling>
          <c:orientation val="minMax"/>
          <c:max val="1"/>
        </c:scaling>
        <c:axPos val="b"/>
        <c:numFmt formatCode="0%" sourceLinked="1"/>
        <c:tickLblPos val="nextTo"/>
        <c:crossAx val="8606105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100"/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'P. O.'!$G$3</c:f>
              <c:strCache>
                <c:ptCount val="1"/>
                <c:pt idx="0">
                  <c:v>Aumento</c:v>
                </c:pt>
              </c:strCache>
            </c:strRef>
          </c:tx>
          <c:dLbls>
            <c:showVal val="1"/>
          </c:dLbls>
          <c:cat>
            <c:strRef>
              <c:f>'P. O.'!$F$4:$F$8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'P. O.'!$G$4:$G$8</c:f>
              <c:numCache>
                <c:formatCode>0%</c:formatCode>
                <c:ptCount val="5"/>
                <c:pt idx="0">
                  <c:v>0.10446400000000002</c:v>
                </c:pt>
                <c:pt idx="1">
                  <c:v>0.13730220000000001</c:v>
                </c:pt>
                <c:pt idx="2">
                  <c:v>7.846690000000002E-2</c:v>
                </c:pt>
                <c:pt idx="3">
                  <c:v>7.9059299999999999E-2</c:v>
                </c:pt>
                <c:pt idx="4">
                  <c:v>9.2614200000000022E-2</c:v>
                </c:pt>
              </c:numCache>
            </c:numRef>
          </c:val>
        </c:ser>
        <c:ser>
          <c:idx val="1"/>
          <c:order val="1"/>
          <c:tx>
            <c:strRef>
              <c:f>'P. O.'!$H$3</c:f>
              <c:strCache>
                <c:ptCount val="1"/>
                <c:pt idx="0">
                  <c:v>Estabilidade</c:v>
                </c:pt>
              </c:strCache>
            </c:strRef>
          </c:tx>
          <c:dLbls>
            <c:showVal val="1"/>
          </c:dLbls>
          <c:cat>
            <c:strRef>
              <c:f>'P. O.'!$F$4:$F$8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'P. O.'!$H$4:$H$8</c:f>
              <c:numCache>
                <c:formatCode>0%</c:formatCode>
                <c:ptCount val="5"/>
                <c:pt idx="0">
                  <c:v>0.81714059999999999</c:v>
                </c:pt>
                <c:pt idx="1">
                  <c:v>0.81036389999999991</c:v>
                </c:pt>
                <c:pt idx="2">
                  <c:v>0.85333239999999988</c:v>
                </c:pt>
                <c:pt idx="3">
                  <c:v>0.84497710000000004</c:v>
                </c:pt>
                <c:pt idx="4">
                  <c:v>0.83819940000000015</c:v>
                </c:pt>
              </c:numCache>
            </c:numRef>
          </c:val>
        </c:ser>
        <c:ser>
          <c:idx val="2"/>
          <c:order val="2"/>
          <c:tx>
            <c:strRef>
              <c:f>'P. O.'!$I$3</c:f>
              <c:strCache>
                <c:ptCount val="1"/>
                <c:pt idx="0">
                  <c:v>Diminuição</c:v>
                </c:pt>
              </c:strCache>
            </c:strRef>
          </c:tx>
          <c:dLbls>
            <c:showVal val="1"/>
          </c:dLbls>
          <c:cat>
            <c:strRef>
              <c:f>'P. O.'!$F$4:$F$8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'P. O.'!$I$4:$I$8</c:f>
              <c:numCache>
                <c:formatCode>0%</c:formatCode>
                <c:ptCount val="5"/>
                <c:pt idx="0">
                  <c:v>7.8395300000000001E-2</c:v>
                </c:pt>
                <c:pt idx="1">
                  <c:v>5.2333800000000007E-2</c:v>
                </c:pt>
                <c:pt idx="2">
                  <c:v>6.8200700000000003E-2</c:v>
                </c:pt>
                <c:pt idx="3">
                  <c:v>7.5963700000000009E-2</c:v>
                </c:pt>
                <c:pt idx="4">
                  <c:v>6.9186400000000009E-2</c:v>
                </c:pt>
              </c:numCache>
            </c:numRef>
          </c:val>
        </c:ser>
        <c:gapWidth val="37"/>
        <c:overlap val="100"/>
        <c:axId val="86098304"/>
        <c:axId val="86099840"/>
      </c:barChart>
      <c:catAx>
        <c:axId val="86098304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86099840"/>
        <c:crosses val="autoZero"/>
        <c:auto val="1"/>
        <c:lblAlgn val="ctr"/>
        <c:lblOffset val="100"/>
      </c:catAx>
      <c:valAx>
        <c:axId val="86099840"/>
        <c:scaling>
          <c:orientation val="minMax"/>
          <c:max val="1"/>
        </c:scaling>
        <c:axPos val="b"/>
        <c:numFmt formatCode="0%" sourceLinked="1"/>
        <c:tickLblPos val="nextTo"/>
        <c:crossAx val="8609830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100"/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0"/>
  <c:chart>
    <c:title>
      <c:tx>
        <c:rich>
          <a:bodyPr/>
          <a:lstStyle/>
          <a:p>
            <a:pPr>
              <a:defRPr/>
            </a:pPr>
            <a:r>
              <a:rPr lang="pt-BR"/>
              <a:t>ISE -Índice da Situação Esperada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0014216972878514E-2"/>
          <c:y val="0.18717966274282621"/>
          <c:w val="0.92220800524934388"/>
          <c:h val="0.51422326389803286"/>
        </c:manualLayout>
      </c:layout>
      <c:lineChart>
        <c:grouping val="standard"/>
        <c:ser>
          <c:idx val="0"/>
          <c:order val="0"/>
          <c:dLbls>
            <c:dLbl>
              <c:idx val="0"/>
              <c:layout>
                <c:manualLayout>
                  <c:x val="-3.1796497077559792E-2"/>
                  <c:y val="-2.932013080933947E-2"/>
                </c:manualLayout>
              </c:layout>
              <c:showVal val="1"/>
            </c:dLbl>
            <c:dLbl>
              <c:idx val="1"/>
              <c:layout>
                <c:manualLayout>
                  <c:x val="-2.3317431190210434E-2"/>
                  <c:y val="-4.0315179862841923E-2"/>
                </c:manualLayout>
              </c:layout>
              <c:showVal val="1"/>
            </c:dLbl>
            <c:dLbl>
              <c:idx val="2"/>
              <c:layout>
                <c:manualLayout>
                  <c:x val="-2.9676730605722498E-2"/>
                  <c:y val="-4.0315179862841923E-2"/>
                </c:manualLayout>
              </c:layout>
              <c:showVal val="1"/>
            </c:dLbl>
            <c:dLbl>
              <c:idx val="3"/>
              <c:layout>
                <c:manualLayout>
                  <c:x val="-3.6036030021234476E-2"/>
                  <c:y val="-3.6650163511674549E-2"/>
                </c:manualLayout>
              </c:layout>
              <c:showVal val="1"/>
            </c:dLbl>
            <c:dLbl>
              <c:idx val="4"/>
              <c:layout>
                <c:manualLayout>
                  <c:x val="-4.4515095908583831E-2"/>
                  <c:y val="-3.2985147160507065E-2"/>
                </c:manualLayout>
              </c:layout>
              <c:showVal val="1"/>
            </c:dLbl>
            <c:dLbl>
              <c:idx val="5"/>
              <c:layout>
                <c:manualLayout>
                  <c:x val="-2.543719766204789E-2"/>
                  <c:y val="-3.2985147160507065E-2"/>
                </c:manualLayout>
              </c:layout>
              <c:showVal val="1"/>
            </c:dLbl>
            <c:dLbl>
              <c:idx val="6"/>
              <c:layout>
                <c:manualLayout>
                  <c:x val="-3.1796497077559792E-2"/>
                  <c:y val="-4.0315179862841923E-2"/>
                </c:manualLayout>
              </c:layout>
              <c:showVal val="1"/>
            </c:dLbl>
            <c:dLbl>
              <c:idx val="7"/>
              <c:layout>
                <c:manualLayout>
                  <c:x val="-1.0598832359186584E-2"/>
                  <c:y val="-2.1990098107004641E-2"/>
                </c:manualLayout>
              </c:layout>
              <c:showVal val="1"/>
            </c:dLbl>
            <c:dLbl>
              <c:idx val="8"/>
              <c:layout>
                <c:manualLayout>
                  <c:x val="-1.483836530286114E-2"/>
                  <c:y val="-2.1990098107004641E-2"/>
                </c:manualLayout>
              </c:layout>
              <c:showVal val="1"/>
            </c:dLbl>
            <c:dLbl>
              <c:idx val="9"/>
              <c:layout>
                <c:manualLayout>
                  <c:x val="-2.7556964133885118E-2"/>
                  <c:y val="-5.4975245267511547E-2"/>
                </c:manualLayout>
              </c:layout>
              <c:showVal val="1"/>
            </c:dLbl>
            <c:dLbl>
              <c:idx val="10"/>
              <c:layout>
                <c:manualLayout>
                  <c:x val="-4.4515095908583831E-2"/>
                  <c:y val="-4.7645212565176676E-2"/>
                </c:manualLayout>
              </c:layout>
              <c:showVal val="1"/>
            </c:dLbl>
            <c:dLbl>
              <c:idx val="11"/>
              <c:layout>
                <c:manualLayout>
                  <c:x val="-4.0275562964908945E-2"/>
                  <c:y val="-3.2985147160507065E-2"/>
                </c:manualLayout>
              </c:layout>
              <c:showVal val="1"/>
            </c:dLbl>
            <c:dLbl>
              <c:idx val="12"/>
              <c:layout>
                <c:manualLayout>
                  <c:x val="-2.543719766204789E-2"/>
                  <c:y val="-3.2985147160507065E-2"/>
                </c:manualLayout>
              </c:layout>
              <c:showVal val="1"/>
            </c:dLbl>
            <c:dLbl>
              <c:idx val="13"/>
              <c:layout>
                <c:manualLayout>
                  <c:x val="-2.7379168601627688E-2"/>
                  <c:y val="-3.9897179288037911E-2"/>
                </c:manualLayout>
              </c:layout>
              <c:showVal val="1"/>
            </c:dLbl>
            <c:dLbl>
              <c:idx val="14"/>
              <c:layout>
                <c:manualLayout>
                  <c:x val="-3.2849405780310141E-2"/>
                  <c:y val="-3.6650152146570192E-2"/>
                </c:manualLayout>
              </c:layout>
              <c:showVal val="1"/>
            </c:dLbl>
            <c:dLbl>
              <c:idx val="15"/>
              <c:layout>
                <c:manualLayout>
                  <c:x val="-4.2723326095037532E-2"/>
                  <c:y val="-4.4928275314810882E-2"/>
                </c:manualLayout>
              </c:layout>
              <c:showVal val="1"/>
            </c:dLbl>
            <c:dLbl>
              <c:idx val="16"/>
              <c:layout>
                <c:manualLayout>
                  <c:x val="-4.6607264830950082E-2"/>
                  <c:y val="-3.4560211780623809E-2"/>
                </c:manualLayout>
              </c:layout>
              <c:showVal val="1"/>
            </c:dLbl>
            <c:dLbl>
              <c:idx val="17"/>
              <c:layout>
                <c:manualLayout>
                  <c:x val="-3.301347925525628E-2"/>
                  <c:y val="-4.1472254136748578E-2"/>
                </c:manualLayout>
              </c:layout>
              <c:showVal val="1"/>
            </c:dLbl>
            <c:dLbl>
              <c:idx val="18"/>
              <c:layout>
                <c:manualLayout>
                  <c:x val="-1.7477724311606265E-2"/>
                  <c:y val="-3.4560211780623809E-2"/>
                </c:manualLayout>
              </c:layout>
              <c:showVal val="1"/>
            </c:dLbl>
            <c:showVal val="1"/>
          </c:dLbls>
          <c:cat>
            <c:numRef>
              <c:f>ISE!$AD$8:$AD$29</c:f>
              <c:numCache>
                <c:formatCode>mmm/yy</c:formatCode>
                <c:ptCount val="22"/>
                <c:pt idx="0">
                  <c:v>41000</c:v>
                </c:pt>
                <c:pt idx="1">
                  <c:v>41030</c:v>
                </c:pt>
                <c:pt idx="2">
                  <c:v>41061</c:v>
                </c:pt>
                <c:pt idx="3">
                  <c:v>41091</c:v>
                </c:pt>
                <c:pt idx="4">
                  <c:v>41122</c:v>
                </c:pt>
                <c:pt idx="5">
                  <c:v>41153</c:v>
                </c:pt>
                <c:pt idx="6">
                  <c:v>41183</c:v>
                </c:pt>
                <c:pt idx="7">
                  <c:v>41214</c:v>
                </c:pt>
                <c:pt idx="8">
                  <c:v>41244</c:v>
                </c:pt>
                <c:pt idx="9">
                  <c:v>41275</c:v>
                </c:pt>
                <c:pt idx="10">
                  <c:v>41306</c:v>
                </c:pt>
                <c:pt idx="11">
                  <c:v>41334</c:v>
                </c:pt>
                <c:pt idx="12">
                  <c:v>41365</c:v>
                </c:pt>
                <c:pt idx="13">
                  <c:v>41395</c:v>
                </c:pt>
                <c:pt idx="14">
                  <c:v>41426</c:v>
                </c:pt>
                <c:pt idx="15">
                  <c:v>41456</c:v>
                </c:pt>
                <c:pt idx="16">
                  <c:v>41487</c:v>
                </c:pt>
                <c:pt idx="17">
                  <c:v>41518</c:v>
                </c:pt>
                <c:pt idx="18">
                  <c:v>41548</c:v>
                </c:pt>
                <c:pt idx="19">
                  <c:v>41579</c:v>
                </c:pt>
                <c:pt idx="20">
                  <c:v>41609</c:v>
                </c:pt>
                <c:pt idx="21">
                  <c:v>41640</c:v>
                </c:pt>
              </c:numCache>
            </c:numRef>
          </c:cat>
          <c:val>
            <c:numRef>
              <c:f>ISE!$AE$8:$AE$29</c:f>
              <c:numCache>
                <c:formatCode>General</c:formatCode>
                <c:ptCount val="22"/>
                <c:pt idx="0">
                  <c:v>139</c:v>
                </c:pt>
                <c:pt idx="1">
                  <c:v>134</c:v>
                </c:pt>
                <c:pt idx="2">
                  <c:v>130</c:v>
                </c:pt>
                <c:pt idx="3">
                  <c:v>133</c:v>
                </c:pt>
                <c:pt idx="4" formatCode="0">
                  <c:v>137.82693500000002</c:v>
                </c:pt>
                <c:pt idx="5" formatCode="0">
                  <c:v>143.08736000000002</c:v>
                </c:pt>
                <c:pt idx="6" formatCode="0">
                  <c:v>144.45942500000001</c:v>
                </c:pt>
                <c:pt idx="7" formatCode="0">
                  <c:v>140.989915</c:v>
                </c:pt>
                <c:pt idx="8" formatCode="0">
                  <c:v>129.46335999999999</c:v>
                </c:pt>
                <c:pt idx="9" formatCode="0">
                  <c:v>120</c:v>
                </c:pt>
                <c:pt idx="10" formatCode="0">
                  <c:v>133</c:v>
                </c:pt>
                <c:pt idx="11" formatCode="0">
                  <c:v>139.583045</c:v>
                </c:pt>
                <c:pt idx="12" formatCode="0">
                  <c:v>135.64437499999997</c:v>
                </c:pt>
                <c:pt idx="13" formatCode="0">
                  <c:v>133.62928499999998</c:v>
                </c:pt>
                <c:pt idx="14" formatCode="0">
                  <c:v>133.62928499999998</c:v>
                </c:pt>
                <c:pt idx="15" formatCode="0">
                  <c:v>131.83191500000001</c:v>
                </c:pt>
                <c:pt idx="16" formatCode="0">
                  <c:v>139.39465499999997</c:v>
                </c:pt>
                <c:pt idx="17" formatCode="0">
                  <c:v>142.55854000000002</c:v>
                </c:pt>
                <c:pt idx="18" formatCode="0">
                  <c:v>143.08742000000004</c:v>
                </c:pt>
                <c:pt idx="19" formatCode="0">
                  <c:v>137.52137000000002</c:v>
                </c:pt>
                <c:pt idx="20" formatCode="0">
                  <c:v>127.220495</c:v>
                </c:pt>
                <c:pt idx="21" formatCode="0">
                  <c:v>115.95732500000001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88256512"/>
        <c:axId val="88258048"/>
      </c:lineChart>
      <c:dateAx>
        <c:axId val="88256512"/>
        <c:scaling>
          <c:orientation val="minMax"/>
        </c:scaling>
        <c:axPos val="b"/>
        <c:numFmt formatCode="mmm/yy" sourceLinked="1"/>
        <c:majorTickMark val="none"/>
        <c:tickLblPos val="nextTo"/>
        <c:crossAx val="88258048"/>
        <c:crosses val="autoZero"/>
        <c:auto val="1"/>
        <c:lblOffset val="100"/>
      </c:dateAx>
      <c:valAx>
        <c:axId val="88258048"/>
        <c:scaling>
          <c:orientation val="minMax"/>
          <c:min val="100"/>
        </c:scaling>
        <c:delete val="1"/>
        <c:axPos val="l"/>
        <c:numFmt formatCode="General" sourceLinked="1"/>
        <c:majorTickMark val="none"/>
        <c:tickLblPos val="none"/>
        <c:crossAx val="88256512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2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0"/>
  <c:chart>
    <c:autoTitleDeleted val="1"/>
    <c:plotArea>
      <c:layout>
        <c:manualLayout>
          <c:layoutTarget val="inner"/>
          <c:xMode val="edge"/>
          <c:yMode val="edge"/>
          <c:x val="6.0046500935387423E-2"/>
          <c:y val="5.8210937639939411E-2"/>
          <c:w val="0.86329506082261642"/>
          <c:h val="0.60386355088084898"/>
        </c:manualLayout>
      </c:layout>
      <c:lineChart>
        <c:grouping val="standard"/>
        <c:ser>
          <c:idx val="0"/>
          <c:order val="0"/>
          <c:tx>
            <c:strRef>
              <c:f>ICMPE!$A$11</c:f>
              <c:strCache>
                <c:ptCount val="1"/>
                <c:pt idx="0">
                  <c:v>Comércio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showVal val="1"/>
          </c:dLbls>
          <c:cat>
            <c:numRef>
              <c:f>ICMPE!$C$10:$V$10</c:f>
              <c:numCache>
                <c:formatCode>mmm/yy</c:formatCode>
                <c:ptCount val="20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</c:numCache>
            </c:numRef>
          </c:cat>
          <c:val>
            <c:numRef>
              <c:f>ICMPE!$C$11:$V$11</c:f>
              <c:numCache>
                <c:formatCode>0</c:formatCode>
                <c:ptCount val="20"/>
                <c:pt idx="0">
                  <c:v>113.7658</c:v>
                </c:pt>
                <c:pt idx="1">
                  <c:v>113.11761250000002</c:v>
                </c:pt>
                <c:pt idx="2">
                  <c:v>116.47913249999998</c:v>
                </c:pt>
                <c:pt idx="3">
                  <c:v>122.12847249999997</c:v>
                </c:pt>
                <c:pt idx="4">
                  <c:v>123.86497249999998</c:v>
                </c:pt>
                <c:pt idx="5">
                  <c:v>123.74552500000001</c:v>
                </c:pt>
                <c:pt idx="6">
                  <c:v>116.3912725</c:v>
                </c:pt>
                <c:pt idx="7">
                  <c:v>115.3245675</c:v>
                </c:pt>
                <c:pt idx="8">
                  <c:v>105.7633175</c:v>
                </c:pt>
                <c:pt idx="9">
                  <c:v>114.0321175</c:v>
                </c:pt>
                <c:pt idx="10">
                  <c:v>115.47925499999999</c:v>
                </c:pt>
                <c:pt idx="11">
                  <c:v>117.9825675</c:v>
                </c:pt>
                <c:pt idx="12">
                  <c:v>116.49893</c:v>
                </c:pt>
                <c:pt idx="13">
                  <c:v>112.07821250000001</c:v>
                </c:pt>
                <c:pt idx="14">
                  <c:v>120.5936525</c:v>
                </c:pt>
                <c:pt idx="15">
                  <c:v>121.462385</c:v>
                </c:pt>
                <c:pt idx="16">
                  <c:v>120.94994000000001</c:v>
                </c:pt>
                <c:pt idx="17">
                  <c:v>120.6224625</c:v>
                </c:pt>
                <c:pt idx="18">
                  <c:v>117.52396</c:v>
                </c:pt>
                <c:pt idx="19">
                  <c:v>112.9393425</c:v>
                </c:pt>
              </c:numCache>
            </c:numRef>
          </c:val>
        </c:ser>
        <c:ser>
          <c:idx val="1"/>
          <c:order val="1"/>
          <c:tx>
            <c:strRef>
              <c:f>ICMPE!$A$12</c:f>
              <c:strCache>
                <c:ptCount val="1"/>
                <c:pt idx="0">
                  <c:v>Construção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showVal val="1"/>
          </c:dLbls>
          <c:cat>
            <c:numRef>
              <c:f>ICMPE!$C$10:$V$10</c:f>
              <c:numCache>
                <c:formatCode>mmm/yy</c:formatCode>
                <c:ptCount val="20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</c:numCache>
            </c:numRef>
          </c:cat>
          <c:val>
            <c:numRef>
              <c:f>ICMPE!$C$12:$V$12</c:f>
              <c:numCache>
                <c:formatCode>0</c:formatCode>
                <c:ptCount val="20"/>
                <c:pt idx="0">
                  <c:v>117.933835</c:v>
                </c:pt>
                <c:pt idx="1">
                  <c:v>120.93563</c:v>
                </c:pt>
                <c:pt idx="2">
                  <c:v>122.7143875</c:v>
                </c:pt>
                <c:pt idx="3">
                  <c:v>122.25107</c:v>
                </c:pt>
                <c:pt idx="4">
                  <c:v>123.14123499999999</c:v>
                </c:pt>
                <c:pt idx="5">
                  <c:v>122.26493500000002</c:v>
                </c:pt>
                <c:pt idx="6">
                  <c:v>118.8439075</c:v>
                </c:pt>
                <c:pt idx="7">
                  <c:v>117.95227750000001</c:v>
                </c:pt>
                <c:pt idx="8">
                  <c:v>116.84872999999999</c:v>
                </c:pt>
                <c:pt idx="9">
                  <c:v>120.48783499999999</c:v>
                </c:pt>
                <c:pt idx="10">
                  <c:v>117.3408475</c:v>
                </c:pt>
                <c:pt idx="11">
                  <c:v>119.96574249999999</c:v>
                </c:pt>
                <c:pt idx="12">
                  <c:v>120.18492000000002</c:v>
                </c:pt>
                <c:pt idx="13">
                  <c:v>117.93826500000002</c:v>
                </c:pt>
                <c:pt idx="14">
                  <c:v>121.80853500000001</c:v>
                </c:pt>
                <c:pt idx="15">
                  <c:v>123.4429425</c:v>
                </c:pt>
                <c:pt idx="16">
                  <c:v>124.35178999999998</c:v>
                </c:pt>
                <c:pt idx="17">
                  <c:v>121.4620275</c:v>
                </c:pt>
                <c:pt idx="18">
                  <c:v>118.48083750000001</c:v>
                </c:pt>
                <c:pt idx="19">
                  <c:v>116.946735</c:v>
                </c:pt>
              </c:numCache>
            </c:numRef>
          </c:val>
        </c:ser>
        <c:ser>
          <c:idx val="2"/>
          <c:order val="2"/>
          <c:tx>
            <c:strRef>
              <c:f>ICMPE!$A$13</c:f>
              <c:strCache>
                <c:ptCount val="1"/>
                <c:pt idx="0">
                  <c:v>Indústria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showVal val="1"/>
          </c:dLbls>
          <c:cat>
            <c:numRef>
              <c:f>ICMPE!$C$10:$V$10</c:f>
              <c:numCache>
                <c:formatCode>mmm/yy</c:formatCode>
                <c:ptCount val="20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</c:numCache>
            </c:numRef>
          </c:cat>
          <c:val>
            <c:numRef>
              <c:f>ICMPE!$C$13:$V$13</c:f>
              <c:numCache>
                <c:formatCode>0</c:formatCode>
                <c:ptCount val="20"/>
                <c:pt idx="0">
                  <c:v>113.982015</c:v>
                </c:pt>
                <c:pt idx="1">
                  <c:v>117.50408999999999</c:v>
                </c:pt>
                <c:pt idx="2">
                  <c:v>119.01185500000001</c:v>
                </c:pt>
                <c:pt idx="3">
                  <c:v>121.44055000000002</c:v>
                </c:pt>
                <c:pt idx="4">
                  <c:v>121.21395000000001</c:v>
                </c:pt>
                <c:pt idx="5">
                  <c:v>120.70051000000002</c:v>
                </c:pt>
                <c:pt idx="6">
                  <c:v>114.72646499999999</c:v>
                </c:pt>
                <c:pt idx="7">
                  <c:v>115.3937225</c:v>
                </c:pt>
                <c:pt idx="8">
                  <c:v>110.76858249999998</c:v>
                </c:pt>
                <c:pt idx="9">
                  <c:v>117.64566500000002</c:v>
                </c:pt>
                <c:pt idx="10">
                  <c:v>118.75779</c:v>
                </c:pt>
                <c:pt idx="11">
                  <c:v>115.50004250000001</c:v>
                </c:pt>
                <c:pt idx="12">
                  <c:v>116.62547499999997</c:v>
                </c:pt>
                <c:pt idx="13">
                  <c:v>114.02614750000001</c:v>
                </c:pt>
                <c:pt idx="14">
                  <c:v>117.56841249999998</c:v>
                </c:pt>
                <c:pt idx="15">
                  <c:v>121.54706500000002</c:v>
                </c:pt>
                <c:pt idx="16">
                  <c:v>120.03202999999999</c:v>
                </c:pt>
                <c:pt idx="17">
                  <c:v>117.37752500000002</c:v>
                </c:pt>
                <c:pt idx="18">
                  <c:v>112.27253499999999</c:v>
                </c:pt>
                <c:pt idx="19">
                  <c:v>111.12257499999998</c:v>
                </c:pt>
              </c:numCache>
            </c:numRef>
          </c:val>
        </c:ser>
        <c:ser>
          <c:idx val="3"/>
          <c:order val="3"/>
          <c:tx>
            <c:strRef>
              <c:f>ICMPE!$A$14</c:f>
              <c:strCache>
                <c:ptCount val="1"/>
                <c:pt idx="0">
                  <c:v>Serviços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showVal val="1"/>
          </c:dLbls>
          <c:cat>
            <c:numRef>
              <c:f>ICMPE!$C$10:$V$10</c:f>
              <c:numCache>
                <c:formatCode>mmm/yy</c:formatCode>
                <c:ptCount val="20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</c:numCache>
            </c:numRef>
          </c:cat>
          <c:val>
            <c:numRef>
              <c:f>ICMPE!$C$14:$V$14</c:f>
              <c:numCache>
                <c:formatCode>0</c:formatCode>
                <c:ptCount val="20"/>
                <c:pt idx="0">
                  <c:v>111.0618475</c:v>
                </c:pt>
                <c:pt idx="1">
                  <c:v>113.38243499999999</c:v>
                </c:pt>
                <c:pt idx="2">
                  <c:v>118.07572249999998</c:v>
                </c:pt>
                <c:pt idx="3">
                  <c:v>121.77419499999999</c:v>
                </c:pt>
                <c:pt idx="4">
                  <c:v>124.25004750000001</c:v>
                </c:pt>
                <c:pt idx="5">
                  <c:v>122.44749000000002</c:v>
                </c:pt>
                <c:pt idx="6">
                  <c:v>118.63900750000001</c:v>
                </c:pt>
                <c:pt idx="7">
                  <c:v>117.66533999999999</c:v>
                </c:pt>
                <c:pt idx="8">
                  <c:v>110.546345</c:v>
                </c:pt>
                <c:pt idx="9">
                  <c:v>115.95841</c:v>
                </c:pt>
                <c:pt idx="10">
                  <c:v>116.97172499999999</c:v>
                </c:pt>
                <c:pt idx="11">
                  <c:v>113.71825250000002</c:v>
                </c:pt>
                <c:pt idx="12">
                  <c:v>116.90448500000002</c:v>
                </c:pt>
                <c:pt idx="13">
                  <c:v>115.65158249999999</c:v>
                </c:pt>
                <c:pt idx="14">
                  <c:v>119.03847500000001</c:v>
                </c:pt>
                <c:pt idx="15">
                  <c:v>119.68257999999999</c:v>
                </c:pt>
                <c:pt idx="16">
                  <c:v>120.21785249999999</c:v>
                </c:pt>
                <c:pt idx="17">
                  <c:v>120.88649000000001</c:v>
                </c:pt>
                <c:pt idx="18">
                  <c:v>116.48196500000002</c:v>
                </c:pt>
                <c:pt idx="19">
                  <c:v>115.4408825</c:v>
                </c:pt>
              </c:numCache>
            </c:numRef>
          </c:val>
        </c:ser>
        <c:dLbls>
          <c:showVal val="1"/>
        </c:dLbls>
        <c:marker val="1"/>
        <c:axId val="84353792"/>
        <c:axId val="84355712"/>
      </c:lineChart>
      <c:dateAx>
        <c:axId val="84353792"/>
        <c:scaling>
          <c:orientation val="minMax"/>
        </c:scaling>
        <c:axPos val="b"/>
        <c:numFmt formatCode="mmm/yy" sourceLinked="1"/>
        <c:majorTickMark val="none"/>
        <c:tickLblPos val="nextTo"/>
        <c:crossAx val="84355712"/>
        <c:crosses val="autoZero"/>
        <c:auto val="1"/>
        <c:lblOffset val="100"/>
      </c:dateAx>
      <c:valAx>
        <c:axId val="84355712"/>
        <c:scaling>
          <c:orientation val="minMax"/>
          <c:min val="100"/>
        </c:scaling>
        <c:axPos val="l"/>
        <c:numFmt formatCode="0" sourceLinked="1"/>
        <c:tickLblPos val="none"/>
        <c:crossAx val="843537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7504304785256916E-2"/>
          <c:y val="0.8301534197485968"/>
          <c:w val="0.90000000000000013"/>
          <c:h val="0.14168777547450687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ln>
      <a:noFill/>
    </a:ln>
  </c:sp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4.3137254901960784E-2"/>
          <c:y val="5.2196092938047903E-2"/>
          <c:w val="0.91372549019608373"/>
          <c:h val="0.6567450545192034"/>
        </c:manualLayout>
      </c:layout>
      <c:lineChart>
        <c:grouping val="standard"/>
        <c:ser>
          <c:idx val="0"/>
          <c:order val="0"/>
          <c:tx>
            <c:strRef>
              <c:f>ISE!$A$11</c:f>
              <c:strCache>
                <c:ptCount val="1"/>
                <c:pt idx="0">
                  <c:v>Comércio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2.9049616070960255E-3"/>
                  <c:y val="-8.8061219363954005E-3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numRef>
              <c:f>ISE!$R$10:$T$10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ISE!$R$11:$T$11</c:f>
              <c:numCache>
                <c:formatCode>0</c:formatCode>
                <c:ptCount val="3"/>
                <c:pt idx="0">
                  <c:v>139.83434500000001</c:v>
                </c:pt>
                <c:pt idx="1">
                  <c:v>129.74231</c:v>
                </c:pt>
                <c:pt idx="2">
                  <c:v>112.33124500000001</c:v>
                </c:pt>
              </c:numCache>
            </c:numRef>
          </c:val>
        </c:ser>
        <c:ser>
          <c:idx val="1"/>
          <c:order val="1"/>
          <c:tx>
            <c:strRef>
              <c:f>ISE!$A$12</c:f>
              <c:strCache>
                <c:ptCount val="1"/>
                <c:pt idx="0">
                  <c:v>Construção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numRef>
              <c:f>ISE!$R$10:$T$10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ISE!$R$12:$T$12</c:f>
              <c:numCache>
                <c:formatCode>0</c:formatCode>
                <c:ptCount val="3"/>
                <c:pt idx="0">
                  <c:v>136.347025</c:v>
                </c:pt>
                <c:pt idx="1">
                  <c:v>130.51790499999998</c:v>
                </c:pt>
                <c:pt idx="2">
                  <c:v>132.12497999999999</c:v>
                </c:pt>
              </c:numCache>
            </c:numRef>
          </c:val>
        </c:ser>
        <c:ser>
          <c:idx val="2"/>
          <c:order val="2"/>
          <c:tx>
            <c:strRef>
              <c:f>ISE!$A$13</c:f>
              <c:strCache>
                <c:ptCount val="1"/>
                <c:pt idx="0">
                  <c:v>Indústria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"/>
                  <c:y val="-9.5334752595057047E-3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numRef>
              <c:f>ISE!$R$10:$T$10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ISE!$R$13:$T$13</c:f>
              <c:numCache>
                <c:formatCode>0</c:formatCode>
                <c:ptCount val="3"/>
                <c:pt idx="0">
                  <c:v>129.07602500000002</c:v>
                </c:pt>
                <c:pt idx="1">
                  <c:v>116.90573499999998</c:v>
                </c:pt>
                <c:pt idx="2">
                  <c:v>119.587335</c:v>
                </c:pt>
              </c:numCache>
            </c:numRef>
          </c:val>
        </c:ser>
        <c:ser>
          <c:idx val="3"/>
          <c:order val="3"/>
          <c:tx>
            <c:strRef>
              <c:f>ISE!$A$14</c:f>
              <c:strCache>
                <c:ptCount val="1"/>
                <c:pt idx="0">
                  <c:v>Serviços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5.8096426770981721E-3"/>
                  <c:y val="2.1338153951277739E-2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numRef>
              <c:f>ISE!$R$10:$T$10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ISE!$R$14:$T$14</c:f>
              <c:numCache>
                <c:formatCode>0</c:formatCode>
                <c:ptCount val="3"/>
                <c:pt idx="0">
                  <c:v>136.68929500000002</c:v>
                </c:pt>
                <c:pt idx="1">
                  <c:v>126.03286</c:v>
                </c:pt>
                <c:pt idx="2">
                  <c:v>118.38138000000001</c:v>
                </c:pt>
              </c:numCache>
            </c:numRef>
          </c:val>
        </c:ser>
        <c:dLbls>
          <c:showVal val="1"/>
        </c:dLbls>
        <c:marker val="1"/>
        <c:axId val="88318720"/>
        <c:axId val="88320256"/>
      </c:lineChart>
      <c:dateAx>
        <c:axId val="88318720"/>
        <c:scaling>
          <c:orientation val="minMax"/>
        </c:scaling>
        <c:axPos val="b"/>
        <c:numFmt formatCode="mmm/yy" sourceLinked="1"/>
        <c:majorTickMark val="none"/>
        <c:tickLblPos val="nextTo"/>
        <c:crossAx val="88320256"/>
        <c:crosses val="autoZero"/>
        <c:auto val="1"/>
        <c:lblOffset val="100"/>
      </c:dateAx>
      <c:valAx>
        <c:axId val="88320256"/>
        <c:scaling>
          <c:orientation val="minMax"/>
          <c:min val="100"/>
        </c:scaling>
        <c:axPos val="l"/>
        <c:numFmt formatCode="0" sourceLinked="1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88318720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5.5915561080598662E-2"/>
          <c:y val="0.84116331096196417"/>
          <c:w val="0.83888669457829745"/>
          <c:h val="0.15510437034296995"/>
        </c:manualLayout>
      </c:layout>
    </c:legend>
    <c:plotVisOnly val="1"/>
  </c:chart>
  <c:spPr>
    <a:ln>
      <a:noFill/>
    </a:ln>
  </c:sp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4.396482813749001E-2"/>
          <c:y val="5.7364976117116384E-2"/>
          <c:w val="0.91207034372501949"/>
          <c:h val="0.68874447759248292"/>
        </c:manualLayout>
      </c:layout>
      <c:lineChart>
        <c:grouping val="standard"/>
        <c:ser>
          <c:idx val="0"/>
          <c:order val="0"/>
          <c:tx>
            <c:strRef>
              <c:f>ISE!$A$17</c:f>
              <c:strCache>
                <c:ptCount val="1"/>
                <c:pt idx="0">
                  <c:v>MEI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numRef>
              <c:f>ISE!$R$16:$T$16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ISE!$R$17:$T$17</c:f>
              <c:numCache>
                <c:formatCode>0</c:formatCode>
                <c:ptCount val="3"/>
                <c:pt idx="0">
                  <c:v>144.58667</c:v>
                </c:pt>
                <c:pt idx="1">
                  <c:v>136.42912000000001</c:v>
                </c:pt>
                <c:pt idx="2">
                  <c:v>121.26288</c:v>
                </c:pt>
              </c:numCache>
            </c:numRef>
          </c:val>
        </c:ser>
        <c:ser>
          <c:idx val="1"/>
          <c:order val="1"/>
          <c:tx>
            <c:strRef>
              <c:f>ISE!$A$18</c:f>
              <c:strCache>
                <c:ptCount val="1"/>
                <c:pt idx="0">
                  <c:v>ME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numRef>
              <c:f>ISE!$R$16:$T$16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ISE!$R$18:$T$18</c:f>
              <c:numCache>
                <c:formatCode>0</c:formatCode>
                <c:ptCount val="3"/>
                <c:pt idx="0">
                  <c:v>133.52878000000001</c:v>
                </c:pt>
                <c:pt idx="1">
                  <c:v>121.681455</c:v>
                </c:pt>
                <c:pt idx="2">
                  <c:v>112.500885</c:v>
                </c:pt>
              </c:numCache>
            </c:numRef>
          </c:val>
        </c:ser>
        <c:ser>
          <c:idx val="2"/>
          <c:order val="2"/>
          <c:tx>
            <c:strRef>
              <c:f>ISE!$A$19</c:f>
              <c:strCache>
                <c:ptCount val="1"/>
                <c:pt idx="0">
                  <c:v>EPP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showVal val="1"/>
          </c:dLbls>
          <c:cat>
            <c:numRef>
              <c:f>ISE!$R$16:$T$16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ISE!$R$19:$T$19</c:f>
              <c:numCache>
                <c:formatCode>0</c:formatCode>
                <c:ptCount val="3"/>
                <c:pt idx="0">
                  <c:v>123.47723499999999</c:v>
                </c:pt>
                <c:pt idx="1">
                  <c:v>115.09453999999999</c:v>
                </c:pt>
                <c:pt idx="2">
                  <c:v>114.44468000000003</c:v>
                </c:pt>
              </c:numCache>
            </c:numRef>
          </c:val>
        </c:ser>
        <c:dLbls>
          <c:showVal val="1"/>
        </c:dLbls>
        <c:marker val="1"/>
        <c:axId val="88781568"/>
        <c:axId val="88783104"/>
      </c:lineChart>
      <c:dateAx>
        <c:axId val="88781568"/>
        <c:scaling>
          <c:orientation val="minMax"/>
        </c:scaling>
        <c:axPos val="b"/>
        <c:numFmt formatCode="mmm/yy" sourceLinked="1"/>
        <c:majorTickMark val="none"/>
        <c:tickLblPos val="nextTo"/>
        <c:crossAx val="88783104"/>
        <c:crosses val="autoZero"/>
        <c:auto val="1"/>
        <c:lblOffset val="100"/>
      </c:dateAx>
      <c:valAx>
        <c:axId val="88783104"/>
        <c:scaling>
          <c:orientation val="minMax"/>
          <c:min val="100"/>
        </c:scaling>
        <c:axPos val="l"/>
        <c:numFmt formatCode="0" sourceLinked="1"/>
        <c:tickLblPos val="nextTo"/>
        <c:txPr>
          <a:bodyPr/>
          <a:lstStyle/>
          <a:p>
            <a:pPr>
              <a:defRPr sz="900"/>
            </a:pPr>
            <a:endParaRPr lang="pt-BR"/>
          </a:p>
        </c:txPr>
        <c:crossAx val="887815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1689420117449545"/>
          <c:y val="0.90579710144927561"/>
          <c:w val="0.72412101985442512"/>
          <c:h val="9.3451748763963075E-2"/>
        </c:manualLayout>
      </c:layout>
    </c:legend>
    <c:plotVisOnly val="1"/>
  </c:chart>
  <c:spPr>
    <a:ln>
      <a:noFill/>
    </a:ln>
  </c:sp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4.3137254901960784E-2"/>
          <c:y val="8.4720261031201047E-2"/>
          <c:w val="0.92156862745098034"/>
          <c:h val="0.57053985273117891"/>
        </c:manualLayout>
      </c:layout>
      <c:lineChart>
        <c:grouping val="standard"/>
        <c:ser>
          <c:idx val="0"/>
          <c:order val="0"/>
          <c:tx>
            <c:strRef>
              <c:f>ISE!$A$4</c:f>
              <c:strCache>
                <c:ptCount val="1"/>
                <c:pt idx="0">
                  <c:v>Norte</c:v>
                </c:pt>
              </c:strCache>
            </c:strRef>
          </c:tx>
          <c:dLbls>
            <c:delete val="1"/>
          </c:dLbls>
          <c:cat>
            <c:numRef>
              <c:f>ISE!$R$3:$T$3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ISE!$R$4:$T$4</c:f>
              <c:numCache>
                <c:formatCode>0</c:formatCode>
                <c:ptCount val="3"/>
                <c:pt idx="0">
                  <c:v>144.50718499999999</c:v>
                </c:pt>
                <c:pt idx="1">
                  <c:v>133.28009499999999</c:v>
                </c:pt>
                <c:pt idx="2">
                  <c:v>117.46907</c:v>
                </c:pt>
              </c:numCache>
            </c:numRef>
          </c:val>
        </c:ser>
        <c:ser>
          <c:idx val="1"/>
          <c:order val="1"/>
          <c:tx>
            <c:strRef>
              <c:f>ISE!$A$5</c:f>
              <c:strCache>
                <c:ptCount val="1"/>
                <c:pt idx="0">
                  <c:v>Nordeste</c:v>
                </c:pt>
              </c:strCache>
            </c:strRef>
          </c:tx>
          <c:dLbls>
            <c:delete val="1"/>
          </c:dLbls>
          <c:cat>
            <c:numRef>
              <c:f>ISE!$R$3:$T$3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ISE!$R$5:$T$5</c:f>
              <c:numCache>
                <c:formatCode>0</c:formatCode>
                <c:ptCount val="3"/>
                <c:pt idx="0">
                  <c:v>148.89374000000001</c:v>
                </c:pt>
                <c:pt idx="1">
                  <c:v>138.22197499999999</c:v>
                </c:pt>
                <c:pt idx="2">
                  <c:v>117.83747</c:v>
                </c:pt>
              </c:numCache>
            </c:numRef>
          </c:val>
        </c:ser>
        <c:ser>
          <c:idx val="2"/>
          <c:order val="2"/>
          <c:tx>
            <c:strRef>
              <c:f>ISE!$A$6</c:f>
              <c:strCache>
                <c:ptCount val="1"/>
                <c:pt idx="0">
                  <c:v>Sudeste</c:v>
                </c:pt>
              </c:strCache>
            </c:strRef>
          </c:tx>
          <c:dLbls>
            <c:delete val="1"/>
          </c:dLbls>
          <c:cat>
            <c:numRef>
              <c:f>ISE!$R$3:$T$3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ISE!$R$6:$T$6</c:f>
              <c:numCache>
                <c:formatCode>0</c:formatCode>
                <c:ptCount val="3"/>
                <c:pt idx="0">
                  <c:v>133.54009499999998</c:v>
                </c:pt>
                <c:pt idx="1">
                  <c:v>125.40964000000001</c:v>
                </c:pt>
                <c:pt idx="2">
                  <c:v>115.35186</c:v>
                </c:pt>
              </c:numCache>
            </c:numRef>
          </c:val>
        </c:ser>
        <c:ser>
          <c:idx val="3"/>
          <c:order val="3"/>
          <c:tx>
            <c:strRef>
              <c:f>ISE!$A$7</c:f>
              <c:strCache>
                <c:ptCount val="1"/>
                <c:pt idx="0">
                  <c:v>Sul</c:v>
                </c:pt>
              </c:strCache>
            </c:strRef>
          </c:tx>
          <c:dLbls>
            <c:delete val="1"/>
          </c:dLbls>
          <c:cat>
            <c:numRef>
              <c:f>ISE!$R$3:$T$3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ISE!$R$7:$T$7</c:f>
              <c:numCache>
                <c:formatCode>0</c:formatCode>
                <c:ptCount val="3"/>
                <c:pt idx="0">
                  <c:v>133.39568499999999</c:v>
                </c:pt>
                <c:pt idx="1">
                  <c:v>120.42193</c:v>
                </c:pt>
                <c:pt idx="2">
                  <c:v>114.70464500000001</c:v>
                </c:pt>
              </c:numCache>
            </c:numRef>
          </c:val>
        </c:ser>
        <c:ser>
          <c:idx val="4"/>
          <c:order val="4"/>
          <c:tx>
            <c:strRef>
              <c:f>ISE!$A$8</c:f>
              <c:strCache>
                <c:ptCount val="1"/>
                <c:pt idx="0">
                  <c:v>Centro-Oeste</c:v>
                </c:pt>
              </c:strCache>
            </c:strRef>
          </c:tx>
          <c:dLbls>
            <c:delete val="1"/>
          </c:dLbls>
          <c:cat>
            <c:numRef>
              <c:f>ISE!$R$3:$T$3</c:f>
              <c:numCache>
                <c:formatCode>mmm/yy</c:formatCode>
                <c:ptCount val="3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</c:numCache>
            </c:numRef>
          </c:cat>
          <c:val>
            <c:numRef>
              <c:f>ISE!$R$8:$T$8</c:f>
              <c:numCache>
                <c:formatCode>0</c:formatCode>
                <c:ptCount val="3"/>
                <c:pt idx="0">
                  <c:v>141.87814000000003</c:v>
                </c:pt>
                <c:pt idx="1">
                  <c:v>126.08438000000001</c:v>
                </c:pt>
                <c:pt idx="2">
                  <c:v>117.47512</c:v>
                </c:pt>
              </c:numCache>
            </c:numRef>
          </c:val>
        </c:ser>
        <c:dLbls>
          <c:showVal val="1"/>
        </c:dLbls>
        <c:marker val="1"/>
        <c:axId val="88896640"/>
        <c:axId val="88898176"/>
      </c:lineChart>
      <c:dateAx>
        <c:axId val="88896640"/>
        <c:scaling>
          <c:orientation val="minMax"/>
        </c:scaling>
        <c:axPos val="b"/>
        <c:numFmt formatCode="mmm/yy" sourceLinked="1"/>
        <c:majorTickMark val="none"/>
        <c:tickLblPos val="nextTo"/>
        <c:crossAx val="88898176"/>
        <c:crosses val="autoZero"/>
        <c:auto val="1"/>
        <c:lblOffset val="100"/>
      </c:dateAx>
      <c:valAx>
        <c:axId val="88898176"/>
        <c:scaling>
          <c:orientation val="minMax"/>
          <c:min val="100"/>
        </c:scaling>
        <c:axPos val="l"/>
        <c:numFmt formatCode="0" sourceLinked="1"/>
        <c:tickLblPos val="nextTo"/>
        <c:txPr>
          <a:bodyPr/>
          <a:lstStyle/>
          <a:p>
            <a:pPr>
              <a:defRPr sz="900"/>
            </a:pPr>
            <a:endParaRPr lang="pt-BR"/>
          </a:p>
        </c:txPr>
        <c:crossAx val="88896640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5.9247987997748108E-2"/>
          <c:y val="0.72935683571468468"/>
          <c:w val="0.94075201200225211"/>
          <c:h val="0.2431400376657126"/>
        </c:manualLayout>
      </c:layout>
    </c:legend>
    <c:plotVisOnly val="1"/>
  </c:chart>
  <c:spPr>
    <a:ln>
      <a:noFill/>
    </a:ln>
  </c:sp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Expectativa de Faturamento (jan/fev/mar)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2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-8.7995919329272223E-3"/>
                  <c:y val="1.9717572068197384E-2"/>
                </c:manualLayout>
              </c:layout>
              <c:showVal val="1"/>
            </c:dLbl>
            <c:dLbl>
              <c:idx val="1"/>
              <c:layout>
                <c:manualLayout>
                  <c:x val="-8.3052998656858289E-3"/>
                  <c:y val="-1.4819209242680285E-2"/>
                </c:manualLayout>
              </c:layout>
              <c:showVal val="1"/>
            </c:dLbl>
            <c:dLbl>
              <c:idx val="2"/>
              <c:layout>
                <c:manualLayout>
                  <c:x val="5.2256839289319653E-3"/>
                  <c:y val="-1.673486229068530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Val val="1"/>
          </c:dLbls>
          <c:cat>
            <c:strRef>
              <c:f>'Expect. Faturam.'!$V$3:$X$3</c:f>
              <c:strCache>
                <c:ptCount val="3"/>
                <c:pt idx="0">
                  <c:v>Aumento</c:v>
                </c:pt>
                <c:pt idx="1">
                  <c:v>Dimininuição</c:v>
                </c:pt>
                <c:pt idx="2">
                  <c:v>Estabilidade</c:v>
                </c:pt>
              </c:strCache>
            </c:strRef>
          </c:cat>
          <c:val>
            <c:numRef>
              <c:f>'Expect. Faturam.'!$V$6:$X$6</c:f>
              <c:numCache>
                <c:formatCode>0%</c:formatCode>
                <c:ptCount val="3"/>
                <c:pt idx="0">
                  <c:v>0.43862700000000016</c:v>
                </c:pt>
                <c:pt idx="1">
                  <c:v>0.21975530000000001</c:v>
                </c:pt>
                <c:pt idx="2">
                  <c:v>0.34161760000000002</c:v>
                </c:pt>
              </c:numCache>
            </c:numRef>
          </c:val>
        </c:ser>
      </c:pie3DChart>
    </c:plotArea>
    <c:legend>
      <c:legendPos val="b"/>
      <c:layout/>
    </c:legend>
    <c:plotVisOnly val="1"/>
    <c:dispBlanksAs val="zero"/>
  </c:chart>
  <c:spPr>
    <a:ln>
      <a:noFill/>
    </a:ln>
  </c:sp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6"/>
  <c:chart>
    <c:plotArea>
      <c:layout>
        <c:manualLayout>
          <c:layoutTarget val="inner"/>
          <c:xMode val="edge"/>
          <c:yMode val="edge"/>
          <c:x val="0.13368022747156605"/>
          <c:y val="8.2610673665791709E-2"/>
          <c:w val="0.83648214379509356"/>
          <c:h val="0.64591571454162"/>
        </c:manualLayout>
      </c:layout>
      <c:lineChart>
        <c:grouping val="standard"/>
        <c:ser>
          <c:idx val="0"/>
          <c:order val="0"/>
          <c:tx>
            <c:strRef>
              <c:f>'Expect. Faturam.'!$C$3</c:f>
              <c:strCache>
                <c:ptCount val="1"/>
                <c:pt idx="0">
                  <c:v>Aumento</c:v>
                </c:pt>
              </c:strCache>
            </c:strRef>
          </c:tx>
          <c:marker>
            <c:symbol val="diamond"/>
            <c:size val="8"/>
          </c:marker>
          <c:dLbls>
            <c:dLbl>
              <c:idx val="0"/>
              <c:layout>
                <c:manualLayout>
                  <c:x val="-3.7051603007883537E-2"/>
                  <c:y val="-4.509388848649111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7051603007883537E-2"/>
                  <c:y val="-4.113740975256429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6524663990713422E-2"/>
                  <c:y val="-4.9050367220417924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4156398745005904E-2"/>
                  <c:y val="-4.509388848649110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4156398745005904E-2"/>
                  <c:y val="-4.5093888486491138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4715784860817799E-2"/>
                  <c:y val="-4.1240215892894665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3896588858897077E-2"/>
                  <c:y val="-5.1763203190105814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4129452734926778E-2"/>
                  <c:y val="-3.6425150120330006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3609366768763337E-2"/>
                  <c:y val="-3.9867598152604815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4.1788133499298392E-2"/>
                  <c:y val="-5.6963324688271526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4.6524663990713422E-2"/>
                  <c:y val="-3.3224452284710701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4.4156398745005904E-2"/>
                  <c:y val="-3.7180931018637488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732698377178874E-2"/>
                  <c:y val="-4.5093888486491117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2.7578542025053387E-2"/>
                  <c:y val="-3.718093101863755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0668988312517775E-2"/>
                  <c:y val="-3.3224452284710666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5.4450334027962434E-2"/>
                  <c:y val="-4.5093888486491117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4.5807844179335484E-2"/>
                  <c:y val="-4.1137409752564309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786329328727347E-2"/>
                  <c:y val="-2.9267973550783956E-2"/>
                </c:manualLayout>
              </c:layout>
              <c:dLblPos val="r"/>
              <c:showVal val="1"/>
            </c:dLbl>
            <c:dLblPos val="b"/>
            <c:showVal val="1"/>
          </c:dLbls>
          <c:cat>
            <c:numRef>
              <c:f>'Expect. Faturam.'!$B$13:$B$25</c:f>
              <c:numCache>
                <c:formatCode>mmm/yy</c:formatCode>
                <c:ptCount val="13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</c:numCache>
            </c:numRef>
          </c:cat>
          <c:val>
            <c:numRef>
              <c:f>'Expect. Faturam.'!$C$13:$C$25</c:f>
              <c:numCache>
                <c:formatCode>0%</c:formatCode>
                <c:ptCount val="13"/>
                <c:pt idx="0">
                  <c:v>0.4684698000000001</c:v>
                </c:pt>
                <c:pt idx="1">
                  <c:v>0.59042909999999993</c:v>
                </c:pt>
                <c:pt idx="2">
                  <c:v>0.66885870000000014</c:v>
                </c:pt>
                <c:pt idx="3">
                  <c:v>0.63296200000000002</c:v>
                </c:pt>
                <c:pt idx="4">
                  <c:v>0.59402500000000003</c:v>
                </c:pt>
                <c:pt idx="5">
                  <c:v>0.5889800999999999</c:v>
                </c:pt>
                <c:pt idx="6">
                  <c:v>0.56662319999999999</c:v>
                </c:pt>
                <c:pt idx="7">
                  <c:v>0.66110560000000007</c:v>
                </c:pt>
                <c:pt idx="8">
                  <c:v>0.67409260000000015</c:v>
                </c:pt>
                <c:pt idx="9">
                  <c:v>0.69634200000000002</c:v>
                </c:pt>
                <c:pt idx="10">
                  <c:v>0.66207490000000013</c:v>
                </c:pt>
                <c:pt idx="11">
                  <c:v>0.54544000000000004</c:v>
                </c:pt>
                <c:pt idx="12">
                  <c:v>0.43862700000000016</c:v>
                </c:pt>
              </c:numCache>
            </c:numRef>
          </c:val>
        </c:ser>
        <c:ser>
          <c:idx val="1"/>
          <c:order val="1"/>
          <c:tx>
            <c:strRef>
              <c:f>'Expect. Faturam.'!$D$3</c:f>
              <c:strCache>
                <c:ptCount val="1"/>
                <c:pt idx="0">
                  <c:v>Dimininuição</c:v>
                </c:pt>
              </c:strCache>
            </c:strRef>
          </c:tx>
          <c:spPr>
            <a:ln w="50800"/>
          </c:spPr>
          <c:marker>
            <c:symbol val="square"/>
            <c:size val="8"/>
          </c:marker>
          <c:dLbls>
            <c:dLbl>
              <c:idx val="0"/>
              <c:layout>
                <c:manualLayout>
                  <c:x val="-4.4444506603637274E-2"/>
                  <c:y val="-4.8315770617693564E-2"/>
                </c:manualLayout>
              </c:layout>
              <c:showVal val="1"/>
            </c:dLbl>
            <c:dLbl>
              <c:idx val="1"/>
              <c:layout>
                <c:manualLayout>
                  <c:x val="-4.2076241357929922E-2"/>
                  <c:y val="-4.8315770617693501E-2"/>
                </c:manualLayout>
              </c:layout>
              <c:showVal val="1"/>
            </c:dLbl>
            <c:dLbl>
              <c:idx val="2"/>
              <c:layout>
                <c:manualLayout>
                  <c:x val="-4.2485746120100892E-2"/>
                  <c:y val="-4.8315770617693501E-2"/>
                </c:manualLayout>
              </c:layout>
              <c:showVal val="1"/>
            </c:dLbl>
            <c:dLbl>
              <c:idx val="3"/>
              <c:layout>
                <c:manualLayout>
                  <c:x val="-4.4444506603637274E-2"/>
                  <c:y val="-4.4359291883767117E-2"/>
                </c:manualLayout>
              </c:layout>
              <c:showVal val="1"/>
            </c:dLbl>
            <c:dLbl>
              <c:idx val="4"/>
              <c:layout>
                <c:manualLayout>
                  <c:x val="-4.2895250882272064E-2"/>
                  <c:y val="-5.2272249351620413E-2"/>
                </c:manualLayout>
              </c:layout>
              <c:showVal val="1"/>
            </c:dLbl>
            <c:dLbl>
              <c:idx val="5"/>
              <c:layout>
                <c:manualLayout>
                  <c:x val="-3.7339710866514976E-2"/>
                  <c:y val="-4.7642546165408847E-2"/>
                </c:manualLayout>
              </c:layout>
              <c:showVal val="1"/>
            </c:dLbl>
            <c:dLbl>
              <c:idx val="6"/>
              <c:layout>
                <c:manualLayout>
                  <c:x val="-3.6930206104343652E-2"/>
                  <c:y val="-4.8315770617693564E-2"/>
                </c:manualLayout>
              </c:layout>
              <c:showVal val="1"/>
            </c:dLbl>
            <c:dLbl>
              <c:idx val="7"/>
              <c:layout>
                <c:manualLayout>
                  <c:x val="-3.9298471350051038E-2"/>
                  <c:y val="-4.6296408794597885E-2"/>
                </c:manualLayout>
              </c:layout>
              <c:showVal val="1"/>
            </c:dLbl>
            <c:dLbl>
              <c:idx val="8"/>
              <c:layout>
                <c:manualLayout>
                  <c:x val="-4.2628774422735403E-2"/>
                  <c:y val="-3.9564787339268027E-2"/>
                </c:manualLayout>
              </c:layout>
              <c:showVal val="1"/>
            </c:dLbl>
            <c:dLbl>
              <c:idx val="9"/>
              <c:layout>
                <c:manualLayout>
                  <c:x val="-4.2628774422735403E-2"/>
                  <c:y val="4.7477744807122017E-2"/>
                </c:manualLayout>
              </c:layout>
              <c:showVal val="1"/>
            </c:dLbl>
            <c:dLbl>
              <c:idx val="10"/>
              <c:layout>
                <c:manualLayout>
                  <c:x val="-2.3682652457075216E-2"/>
                  <c:y val="-3.5608308605341282E-2"/>
                </c:manualLayout>
              </c:layout>
              <c:showVal val="1"/>
            </c:dLbl>
            <c:dLbl>
              <c:idx val="11"/>
              <c:layout>
                <c:manualLayout>
                  <c:x val="-2.8419182948490228E-2"/>
                  <c:y val="-4.7477744807122024E-2"/>
                </c:manualLayout>
              </c:layout>
              <c:showVal val="1"/>
            </c:dLbl>
            <c:dLbl>
              <c:idx val="12"/>
              <c:layout>
                <c:manualLayout>
                  <c:x val="-2.6050917702782839E-2"/>
                  <c:y val="-4.7477744807122017E-2"/>
                </c:manualLayout>
              </c:layout>
              <c:showVal val="1"/>
            </c:dLbl>
            <c:dLbl>
              <c:idx val="13"/>
              <c:layout>
                <c:manualLayout>
                  <c:x val="-3.552397868561287E-2"/>
                  <c:y val="-3.5608308605341282E-2"/>
                </c:manualLayout>
              </c:layout>
              <c:showVal val="1"/>
            </c:dLbl>
            <c:dLbl>
              <c:idx val="14"/>
              <c:layout>
                <c:manualLayout>
                  <c:x val="-3.078744819419775E-2"/>
                  <c:y val="-4.7477744807121858E-2"/>
                </c:manualLayout>
              </c:layout>
              <c:showVal val="1"/>
            </c:dLbl>
            <c:dLbl>
              <c:idx val="15"/>
              <c:layout>
                <c:manualLayout>
                  <c:x val="-2.1314387211367681E-2"/>
                  <c:y val="-4.7477744807121844E-2"/>
                </c:manualLayout>
              </c:layout>
              <c:showVal val="1"/>
            </c:dLbl>
            <c:dLbl>
              <c:idx val="16"/>
              <c:layout>
                <c:manualLayout>
                  <c:x val="-1.6577856719952676E-2"/>
                  <c:y val="-4.747774480712183E-2"/>
                </c:manualLayout>
              </c:layout>
              <c:showVal val="1"/>
            </c:dLbl>
            <c:dLbl>
              <c:idx val="17"/>
              <c:layout>
                <c:manualLayout>
                  <c:x val="-1.4209591474245119E-2"/>
                  <c:y val="-3.9564787339268125E-2"/>
                </c:manualLayout>
              </c:layout>
              <c:showVal val="1"/>
            </c:dLbl>
            <c:showVal val="1"/>
          </c:dLbls>
          <c:cat>
            <c:numRef>
              <c:f>'Expect. Faturam.'!$B$13:$B$25</c:f>
              <c:numCache>
                <c:formatCode>mmm/yy</c:formatCode>
                <c:ptCount val="13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</c:numCache>
            </c:numRef>
          </c:cat>
          <c:val>
            <c:numRef>
              <c:f>'Expect. Faturam.'!$D$13:$D$25</c:f>
              <c:numCache>
                <c:formatCode>0%</c:formatCode>
                <c:ptCount val="13"/>
                <c:pt idx="0">
                  <c:v>0.21786430000000004</c:v>
                </c:pt>
                <c:pt idx="1">
                  <c:v>0.11273909999999998</c:v>
                </c:pt>
                <c:pt idx="2">
                  <c:v>6.414350000000002E-2</c:v>
                </c:pt>
                <c:pt idx="3">
                  <c:v>7.301450000000001E-2</c:v>
                </c:pt>
                <c:pt idx="4">
                  <c:v>8.3636100000000019E-2</c:v>
                </c:pt>
                <c:pt idx="5">
                  <c:v>7.5108800000000003E-2</c:v>
                </c:pt>
                <c:pt idx="6">
                  <c:v>7.8324000000000019E-2</c:v>
                </c:pt>
                <c:pt idx="7">
                  <c:v>5.1898199999999998E-2</c:v>
                </c:pt>
                <c:pt idx="8">
                  <c:v>3.6402000000000004E-2</c:v>
                </c:pt>
                <c:pt idx="9">
                  <c:v>4.2510600000000009E-2</c:v>
                </c:pt>
                <c:pt idx="10">
                  <c:v>7.9676600000000014E-2</c:v>
                </c:pt>
                <c:pt idx="11">
                  <c:v>0.14378650000000001</c:v>
                </c:pt>
                <c:pt idx="12">
                  <c:v>0.21975530000000001</c:v>
                </c:pt>
              </c:numCache>
            </c:numRef>
          </c:val>
        </c:ser>
        <c:ser>
          <c:idx val="2"/>
          <c:order val="2"/>
          <c:tx>
            <c:strRef>
              <c:f>'Expect. Faturam.'!$E$3</c:f>
              <c:strCache>
                <c:ptCount val="1"/>
                <c:pt idx="0">
                  <c:v>Estabilidade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triangle"/>
            <c:size val="8"/>
            <c:spPr>
              <a:solidFill>
                <a:schemeClr val="accent1">
                  <a:lumMod val="20000"/>
                  <a:lumOff val="80000"/>
                </a:schemeClr>
              </a:solidFill>
            </c:spPr>
          </c:marker>
          <c:dLbls>
            <c:dLbl>
              <c:idx val="0"/>
              <c:layout>
                <c:manualLayout>
                  <c:x val="-0.05"/>
                  <c:y val="-5.0925925925925923E-2"/>
                </c:manualLayout>
              </c:layout>
              <c:showVal val="1"/>
            </c:dLbl>
            <c:dLbl>
              <c:idx val="1"/>
              <c:layout>
                <c:manualLayout>
                  <c:x val="-4.4444444444444502E-2"/>
                  <c:y val="-5.5555555555555455E-2"/>
                </c:manualLayout>
              </c:layout>
              <c:showVal val="1"/>
            </c:dLbl>
            <c:dLbl>
              <c:idx val="2"/>
              <c:layout>
                <c:manualLayout>
                  <c:x val="-3.8158720390856937E-2"/>
                  <c:y val="-4.301284297919733E-2"/>
                </c:manualLayout>
              </c:layout>
              <c:showVal val="1"/>
            </c:dLbl>
            <c:dLbl>
              <c:idx val="3"/>
              <c:layout>
                <c:manualLayout>
                  <c:x val="-3.888888888888889E-2"/>
                  <c:y val="-5.5555555555555455E-2"/>
                </c:manualLayout>
              </c:layout>
              <c:showVal val="1"/>
            </c:dLbl>
            <c:dLbl>
              <c:idx val="4"/>
              <c:layout>
                <c:manualLayout>
                  <c:x val="-4.4444444444444502E-2"/>
                  <c:y val="-5.0925925925925923E-2"/>
                </c:manualLayout>
              </c:layout>
              <c:showVal val="1"/>
            </c:dLbl>
            <c:dLbl>
              <c:idx val="5"/>
              <c:layout>
                <c:manualLayout>
                  <c:x val="-4.1666666666666664E-2"/>
                  <c:y val="-5.5555555555555455E-2"/>
                </c:manualLayout>
              </c:layout>
              <c:showVal val="1"/>
            </c:dLbl>
            <c:dLbl>
              <c:idx val="6"/>
              <c:layout>
                <c:manualLayout>
                  <c:x val="-4.0117480874393742E-2"/>
                  <c:y val="-5.159902489933596E-2"/>
                </c:manualLayout>
              </c:layout>
              <c:showVal val="1"/>
            </c:dLbl>
            <c:dLbl>
              <c:idx val="7"/>
              <c:layout>
                <c:manualLayout>
                  <c:x val="-4.7863759481219383E-2"/>
                  <c:y val="-5.0925800447050945E-2"/>
                </c:manualLayout>
              </c:layout>
              <c:showVal val="1"/>
            </c:dLbl>
            <c:dLbl>
              <c:idx val="8"/>
              <c:layout>
                <c:manualLayout>
                  <c:x val="-4.2628774422735403E-2"/>
                  <c:y val="-4.7477744807122017E-2"/>
                </c:manualLayout>
              </c:layout>
              <c:showVal val="1"/>
            </c:dLbl>
            <c:dLbl>
              <c:idx val="9"/>
              <c:layout>
                <c:manualLayout>
                  <c:x val="-3.5523978685612953E-2"/>
                  <c:y val="-3.9564787339268027E-2"/>
                </c:manualLayout>
              </c:layout>
              <c:showVal val="1"/>
            </c:dLbl>
            <c:dLbl>
              <c:idx val="10"/>
              <c:layout>
                <c:manualLayout>
                  <c:x val="-3.5523978685612953E-2"/>
                  <c:y val="-3.9564787339268027E-2"/>
                </c:manualLayout>
              </c:layout>
              <c:showVal val="1"/>
            </c:dLbl>
            <c:dLbl>
              <c:idx val="11"/>
              <c:layout>
                <c:manualLayout>
                  <c:x val="-3.3155713439905275E-2"/>
                  <c:y val="-3.9564787339268027E-2"/>
                </c:manualLayout>
              </c:layout>
              <c:showVal val="1"/>
            </c:dLbl>
            <c:dLbl>
              <c:idx val="12"/>
              <c:layout>
                <c:manualLayout>
                  <c:x val="-3.5523978685612842E-2"/>
                  <c:y val="-3.9564787339268027E-2"/>
                </c:manualLayout>
              </c:layout>
              <c:showVal val="1"/>
            </c:dLbl>
            <c:dLbl>
              <c:idx val="13"/>
              <c:layout>
                <c:manualLayout>
                  <c:x val="-2.8419182948490228E-2"/>
                  <c:y val="-3.1651829871414523E-2"/>
                </c:manualLayout>
              </c:layout>
              <c:showVal val="1"/>
            </c:dLbl>
            <c:dLbl>
              <c:idx val="14"/>
              <c:layout>
                <c:manualLayout>
                  <c:x val="-2.1314387211367681E-2"/>
                  <c:y val="-3.5608308605341282E-2"/>
                </c:manualLayout>
              </c:layout>
              <c:showVal val="1"/>
            </c:dLbl>
            <c:dLbl>
              <c:idx val="15"/>
              <c:layout>
                <c:manualLayout>
                  <c:x val="-3.3155713439905275E-2"/>
                  <c:y val="-2.7695351137487636E-2"/>
                </c:manualLayout>
              </c:layout>
              <c:showVal val="1"/>
            </c:dLbl>
            <c:dLbl>
              <c:idx val="16"/>
              <c:layout>
                <c:manualLayout>
                  <c:x val="-3.5523978685612849E-2"/>
                  <c:y val="-3.1651829871414502E-2"/>
                </c:manualLayout>
              </c:layout>
              <c:showVal val="1"/>
            </c:dLbl>
            <c:dLbl>
              <c:idx val="17"/>
              <c:layout>
                <c:manualLayout>
                  <c:x val="-1.8946121965660211E-2"/>
                  <c:y val="-3.5608308605341282E-2"/>
                </c:manualLayout>
              </c:layout>
              <c:showVal val="1"/>
            </c:dLbl>
            <c:showVal val="1"/>
          </c:dLbls>
          <c:cat>
            <c:numRef>
              <c:f>'Expect. Faturam.'!$B$13:$B$25</c:f>
              <c:numCache>
                <c:formatCode>mmm/yy</c:formatCode>
                <c:ptCount val="13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</c:numCache>
            </c:numRef>
          </c:cat>
          <c:val>
            <c:numRef>
              <c:f>'Expect. Faturam.'!$E$13:$E$25</c:f>
              <c:numCache>
                <c:formatCode>0%</c:formatCode>
                <c:ptCount val="13"/>
                <c:pt idx="0">
                  <c:v>0.31366590000000005</c:v>
                </c:pt>
                <c:pt idx="1">
                  <c:v>0.29683180000000003</c:v>
                </c:pt>
                <c:pt idx="2">
                  <c:v>0.26699780000000001</c:v>
                </c:pt>
                <c:pt idx="3">
                  <c:v>0.2940235000000001</c:v>
                </c:pt>
                <c:pt idx="4">
                  <c:v>0.32233890000000009</c:v>
                </c:pt>
                <c:pt idx="5">
                  <c:v>0.33591100000000007</c:v>
                </c:pt>
                <c:pt idx="6">
                  <c:v>0.35505280000000006</c:v>
                </c:pt>
                <c:pt idx="7">
                  <c:v>0.28699630000000004</c:v>
                </c:pt>
                <c:pt idx="8">
                  <c:v>0.28950550000000008</c:v>
                </c:pt>
                <c:pt idx="9">
                  <c:v>0.26114749999999998</c:v>
                </c:pt>
                <c:pt idx="10">
                  <c:v>0.25824850000000005</c:v>
                </c:pt>
                <c:pt idx="11">
                  <c:v>0.31077340000000003</c:v>
                </c:pt>
                <c:pt idx="12">
                  <c:v>0.34161760000000002</c:v>
                </c:pt>
              </c:numCache>
            </c:numRef>
          </c:val>
        </c:ser>
        <c:marker val="1"/>
        <c:axId val="89070592"/>
        <c:axId val="89105152"/>
      </c:lineChart>
      <c:dateAx>
        <c:axId val="89070592"/>
        <c:scaling>
          <c:orientation val="minMax"/>
        </c:scaling>
        <c:axPos val="b"/>
        <c:numFmt formatCode="mmm/yy" sourceLinked="1"/>
        <c:tickLblPos val="nextTo"/>
        <c:crossAx val="89105152"/>
        <c:crosses val="autoZero"/>
        <c:auto val="1"/>
        <c:lblOffset val="100"/>
        <c:baseTimeUnit val="months"/>
      </c:dateAx>
      <c:valAx>
        <c:axId val="89105152"/>
        <c:scaling>
          <c:orientation val="minMax"/>
        </c:scaling>
        <c:axPos val="l"/>
        <c:numFmt formatCode="0%" sourceLinked="1"/>
        <c:tickLblPos val="nextTo"/>
        <c:crossAx val="8907059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1.6048858052840429E-2"/>
          <c:y val="0.86437975133586464"/>
          <c:w val="0.96777972492674313"/>
          <c:h val="0.12117357342284422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'Expect. Faturam.'!$G$3</c:f>
              <c:strCache>
                <c:ptCount val="1"/>
                <c:pt idx="0">
                  <c:v>Aumento</c:v>
                </c:pt>
              </c:strCache>
            </c:strRef>
          </c:tx>
          <c:dLbls>
            <c:showVal val="1"/>
          </c:dLbls>
          <c:cat>
            <c:strRef>
              <c:f>'Expect. Faturam.'!$F$11:$F$14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'Expect. Faturam.'!$G$11:$G$14</c:f>
              <c:numCache>
                <c:formatCode>0%</c:formatCode>
                <c:ptCount val="4"/>
                <c:pt idx="0">
                  <c:v>0.41606170000000003</c:v>
                </c:pt>
                <c:pt idx="1">
                  <c:v>0.52297870000000002</c:v>
                </c:pt>
                <c:pt idx="2">
                  <c:v>0.46701000000000004</c:v>
                </c:pt>
                <c:pt idx="3">
                  <c:v>0.4541037</c:v>
                </c:pt>
              </c:numCache>
            </c:numRef>
          </c:val>
        </c:ser>
        <c:ser>
          <c:idx val="1"/>
          <c:order val="1"/>
          <c:tx>
            <c:strRef>
              <c:f>'Expect. Faturam.'!$H$3</c:f>
              <c:strCache>
                <c:ptCount val="1"/>
                <c:pt idx="0">
                  <c:v>Estabilidade</c:v>
                </c:pt>
              </c:strCache>
            </c:strRef>
          </c:tx>
          <c:dLbls>
            <c:showVal val="1"/>
          </c:dLbls>
          <c:cat>
            <c:strRef>
              <c:f>'Expect. Faturam.'!$F$11:$F$14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'Expect. Faturam.'!$H$11:$H$14</c:f>
              <c:numCache>
                <c:formatCode>0%</c:formatCode>
                <c:ptCount val="4"/>
                <c:pt idx="0">
                  <c:v>0.3443692000000001</c:v>
                </c:pt>
                <c:pt idx="1">
                  <c:v>0.35706800000000005</c:v>
                </c:pt>
                <c:pt idx="2">
                  <c:v>0.34491120000000003</c:v>
                </c:pt>
                <c:pt idx="3">
                  <c:v>0.33393440000000008</c:v>
                </c:pt>
              </c:numCache>
            </c:numRef>
          </c:val>
        </c:ser>
        <c:ser>
          <c:idx val="2"/>
          <c:order val="2"/>
          <c:tx>
            <c:strRef>
              <c:f>'Expect. Faturam.'!$I$3</c:f>
              <c:strCache>
                <c:ptCount val="1"/>
                <c:pt idx="0">
                  <c:v>Diminuição</c:v>
                </c:pt>
              </c:strCache>
            </c:strRef>
          </c:tx>
          <c:dLbls>
            <c:showVal val="1"/>
          </c:dLbls>
          <c:cat>
            <c:strRef>
              <c:f>'Expect. Faturam.'!$F$11:$F$14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'Expect. Faturam.'!$I$11:$I$14</c:f>
              <c:numCache>
                <c:formatCode>0%</c:formatCode>
                <c:ptCount val="4"/>
                <c:pt idx="0">
                  <c:v>0.23956910000000003</c:v>
                </c:pt>
                <c:pt idx="1">
                  <c:v>0.1199533</c:v>
                </c:pt>
                <c:pt idx="2">
                  <c:v>0.18807889999999999</c:v>
                </c:pt>
                <c:pt idx="3">
                  <c:v>0.21196200000000004</c:v>
                </c:pt>
              </c:numCache>
            </c:numRef>
          </c:val>
        </c:ser>
        <c:gapWidth val="45"/>
        <c:overlap val="100"/>
        <c:axId val="89191168"/>
        <c:axId val="89192704"/>
      </c:barChart>
      <c:catAx>
        <c:axId val="89191168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89192704"/>
        <c:crosses val="autoZero"/>
        <c:auto val="1"/>
        <c:lblAlgn val="ctr"/>
        <c:lblOffset val="100"/>
      </c:catAx>
      <c:valAx>
        <c:axId val="89192704"/>
        <c:scaling>
          <c:orientation val="minMax"/>
          <c:max val="1"/>
        </c:scaling>
        <c:axPos val="b"/>
        <c:numFmt formatCode="0%" sourceLinked="1"/>
        <c:tickLblPos val="nextTo"/>
        <c:crossAx val="8919116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100"/>
      </a:pPr>
      <a:endParaRPr lang="pt-B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'Expect. Faturam.'!$G$3</c:f>
              <c:strCache>
                <c:ptCount val="1"/>
                <c:pt idx="0">
                  <c:v>Aumento</c:v>
                </c:pt>
              </c:strCache>
            </c:strRef>
          </c:tx>
          <c:dLbls>
            <c:showVal val="1"/>
          </c:dLbls>
          <c:cat>
            <c:strRef>
              <c:f>'Expect. Faturam.'!$F$17:$F$19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'Expect. Faturam.'!$G$17:$G$19</c:f>
              <c:numCache>
                <c:formatCode>0%</c:formatCode>
                <c:ptCount val="3"/>
                <c:pt idx="0">
                  <c:v>0.50308059999999988</c:v>
                </c:pt>
                <c:pt idx="1">
                  <c:v>0.39322800000000008</c:v>
                </c:pt>
                <c:pt idx="2">
                  <c:v>0.48478120000000002</c:v>
                </c:pt>
              </c:numCache>
            </c:numRef>
          </c:val>
        </c:ser>
        <c:ser>
          <c:idx val="1"/>
          <c:order val="1"/>
          <c:tx>
            <c:strRef>
              <c:f>'Expect. Faturam.'!$H$3</c:f>
              <c:strCache>
                <c:ptCount val="1"/>
                <c:pt idx="0">
                  <c:v>Estabilidade</c:v>
                </c:pt>
              </c:strCache>
            </c:strRef>
          </c:tx>
          <c:dLbls>
            <c:showVal val="1"/>
          </c:dLbls>
          <c:cat>
            <c:strRef>
              <c:f>'Expect. Faturam.'!$F$17:$F$19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'Expect. Faturam.'!$H$17:$H$19</c:f>
              <c:numCache>
                <c:formatCode>0%</c:formatCode>
                <c:ptCount val="3"/>
                <c:pt idx="0">
                  <c:v>0.31208380000000008</c:v>
                </c:pt>
                <c:pt idx="1">
                  <c:v>0.36852830000000009</c:v>
                </c:pt>
                <c:pt idx="2">
                  <c:v>0.2048548</c:v>
                </c:pt>
              </c:numCache>
            </c:numRef>
          </c:val>
        </c:ser>
        <c:ser>
          <c:idx val="2"/>
          <c:order val="2"/>
          <c:tx>
            <c:strRef>
              <c:f>'Expect. Faturam.'!$I$3</c:f>
              <c:strCache>
                <c:ptCount val="1"/>
                <c:pt idx="0">
                  <c:v>Diminuição</c:v>
                </c:pt>
              </c:strCache>
            </c:strRef>
          </c:tx>
          <c:dLbls>
            <c:showVal val="1"/>
          </c:dLbls>
          <c:cat>
            <c:strRef>
              <c:f>'Expect. Faturam.'!$F$17:$F$19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'Expect. Faturam.'!$I$17:$I$19</c:f>
              <c:numCache>
                <c:formatCode>0%</c:formatCode>
                <c:ptCount val="3"/>
                <c:pt idx="0">
                  <c:v>0.18483559999999999</c:v>
                </c:pt>
                <c:pt idx="1">
                  <c:v>0.23824370000000003</c:v>
                </c:pt>
                <c:pt idx="2">
                  <c:v>0.31036400000000008</c:v>
                </c:pt>
              </c:numCache>
            </c:numRef>
          </c:val>
        </c:ser>
        <c:gapWidth val="45"/>
        <c:overlap val="100"/>
        <c:axId val="89252608"/>
        <c:axId val="89254144"/>
      </c:barChart>
      <c:catAx>
        <c:axId val="89252608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89254144"/>
        <c:crosses val="autoZero"/>
        <c:auto val="1"/>
        <c:lblAlgn val="ctr"/>
        <c:lblOffset val="100"/>
      </c:catAx>
      <c:valAx>
        <c:axId val="89254144"/>
        <c:scaling>
          <c:orientation val="minMax"/>
          <c:max val="1"/>
        </c:scaling>
        <c:axPos val="b"/>
        <c:numFmt formatCode="0%" sourceLinked="1"/>
        <c:tickLblPos val="nextTo"/>
        <c:crossAx val="8925260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100"/>
      </a:pPr>
      <a:endParaRPr lang="pt-B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'Expect. Faturam.'!$G$3</c:f>
              <c:strCache>
                <c:ptCount val="1"/>
                <c:pt idx="0">
                  <c:v>Aumento</c:v>
                </c:pt>
              </c:strCache>
            </c:strRef>
          </c:tx>
          <c:dLbls>
            <c:showVal val="1"/>
          </c:dLbls>
          <c:cat>
            <c:strRef>
              <c:f>'Expect. Faturam.'!$F$4:$F$8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'Expect. Faturam.'!$G$4:$G$8</c:f>
              <c:numCache>
                <c:formatCode>0%</c:formatCode>
                <c:ptCount val="5"/>
                <c:pt idx="0">
                  <c:v>0.47357900000000008</c:v>
                </c:pt>
                <c:pt idx="1">
                  <c:v>0.47285290000000008</c:v>
                </c:pt>
                <c:pt idx="2">
                  <c:v>0.43499840000000006</c:v>
                </c:pt>
                <c:pt idx="3">
                  <c:v>0.40674460000000001</c:v>
                </c:pt>
                <c:pt idx="4">
                  <c:v>0.4382197000000001</c:v>
                </c:pt>
              </c:numCache>
            </c:numRef>
          </c:val>
        </c:ser>
        <c:ser>
          <c:idx val="1"/>
          <c:order val="1"/>
          <c:tx>
            <c:strRef>
              <c:f>'Expect. Faturam.'!$H$3</c:f>
              <c:strCache>
                <c:ptCount val="1"/>
                <c:pt idx="0">
                  <c:v>Estabilidade</c:v>
                </c:pt>
              </c:strCache>
            </c:strRef>
          </c:tx>
          <c:dLbls>
            <c:showVal val="1"/>
          </c:dLbls>
          <c:cat>
            <c:strRef>
              <c:f>'Expect. Faturam.'!$F$4:$F$8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'Expect. Faturam.'!$H$4:$H$8</c:f>
              <c:numCache>
                <c:formatCode>0%</c:formatCode>
                <c:ptCount val="5"/>
                <c:pt idx="0">
                  <c:v>0.31437530000000008</c:v>
                </c:pt>
                <c:pt idx="1">
                  <c:v>0.32009270000000006</c:v>
                </c:pt>
                <c:pt idx="2">
                  <c:v>0.33660080000000009</c:v>
                </c:pt>
                <c:pt idx="3">
                  <c:v>0.38056810000000008</c:v>
                </c:pt>
                <c:pt idx="4">
                  <c:v>0.34503300000000003</c:v>
                </c:pt>
              </c:numCache>
            </c:numRef>
          </c:val>
        </c:ser>
        <c:ser>
          <c:idx val="2"/>
          <c:order val="2"/>
          <c:tx>
            <c:strRef>
              <c:f>'Expect. Faturam.'!$I$3</c:f>
              <c:strCache>
                <c:ptCount val="1"/>
                <c:pt idx="0">
                  <c:v>Diminuição</c:v>
                </c:pt>
              </c:strCache>
            </c:strRef>
          </c:tx>
          <c:dLbls>
            <c:showVal val="1"/>
          </c:dLbls>
          <c:cat>
            <c:strRef>
              <c:f>'Expect. Faturam.'!$F$4:$F$8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'Expect. Faturam.'!$I$4:$I$8</c:f>
              <c:numCache>
                <c:formatCode>0%</c:formatCode>
                <c:ptCount val="5"/>
                <c:pt idx="0">
                  <c:v>0.21204570000000003</c:v>
                </c:pt>
                <c:pt idx="1">
                  <c:v>0.2070545</c:v>
                </c:pt>
                <c:pt idx="2">
                  <c:v>0.22840079999999999</c:v>
                </c:pt>
                <c:pt idx="3">
                  <c:v>0.21268730000000002</c:v>
                </c:pt>
                <c:pt idx="4">
                  <c:v>0.21674730000000006</c:v>
                </c:pt>
              </c:numCache>
            </c:numRef>
          </c:val>
        </c:ser>
        <c:gapWidth val="45"/>
        <c:overlap val="100"/>
        <c:axId val="89355392"/>
        <c:axId val="89356928"/>
      </c:barChart>
      <c:catAx>
        <c:axId val="8935539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89356928"/>
        <c:crosses val="autoZero"/>
        <c:auto val="1"/>
        <c:lblAlgn val="ctr"/>
        <c:lblOffset val="100"/>
      </c:catAx>
      <c:valAx>
        <c:axId val="89356928"/>
        <c:scaling>
          <c:orientation val="minMax"/>
          <c:max val="1"/>
        </c:scaling>
        <c:axPos val="b"/>
        <c:numFmt formatCode="0%" sourceLinked="1"/>
        <c:tickLblPos val="nextTo"/>
        <c:crossAx val="8935539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pt-B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title>
      <c:tx>
        <c:rich>
          <a:bodyPr/>
          <a:lstStyle/>
          <a:p>
            <a:pPr>
              <a:defRPr sz="1100"/>
            </a:pPr>
            <a:r>
              <a:rPr lang="en-US" sz="1100"/>
              <a:t>Expectativa de Pessoal Ocupado (jan/fev/mar)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2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-4.5981048143629896E-2"/>
                  <c:y val="-3.7680820719327997E-2"/>
                </c:manualLayout>
              </c:layout>
              <c:showVal val="1"/>
            </c:dLbl>
            <c:dLbl>
              <c:idx val="1"/>
              <c:layout>
                <c:manualLayout>
                  <c:x val="-8.3052998656858376E-3"/>
                  <c:y val="-1.4819209242680285E-2"/>
                </c:manualLayout>
              </c:layout>
              <c:showVal val="1"/>
            </c:dLbl>
            <c:dLbl>
              <c:idx val="2"/>
              <c:layout>
                <c:manualLayout>
                  <c:x val="5.225683928931967E-3"/>
                  <c:y val="-1.6734862290685309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strRef>
              <c:f>'Expect. PO'!$V$3:$X$3</c:f>
              <c:strCache>
                <c:ptCount val="3"/>
                <c:pt idx="0">
                  <c:v>Aumento</c:v>
                </c:pt>
                <c:pt idx="1">
                  <c:v>Dimininuição</c:v>
                </c:pt>
                <c:pt idx="2">
                  <c:v>Estabilidade</c:v>
                </c:pt>
              </c:strCache>
            </c:strRef>
          </c:cat>
          <c:val>
            <c:numRef>
              <c:f>'Expect. PO'!$V$6:$X$6</c:f>
              <c:numCache>
                <c:formatCode>0%</c:formatCode>
                <c:ptCount val="3"/>
                <c:pt idx="0">
                  <c:v>0.15004100000000004</c:v>
                </c:pt>
                <c:pt idx="1">
                  <c:v>4.976620000000001E-2</c:v>
                </c:pt>
                <c:pt idx="2">
                  <c:v>0.80019280000000004</c:v>
                </c:pt>
              </c:numCache>
            </c:numRef>
          </c:val>
        </c:ser>
      </c:pie3DChart>
    </c:plotArea>
    <c:legend>
      <c:legendPos val="b"/>
      <c:layout/>
    </c:legend>
    <c:plotVisOnly val="1"/>
    <c:dispBlanksAs val="zero"/>
  </c:chart>
  <c:spPr>
    <a:ln>
      <a:noFill/>
    </a:ln>
  </c:sp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plotArea>
      <c:layout>
        <c:manualLayout>
          <c:layoutTarget val="inner"/>
          <c:xMode val="edge"/>
          <c:yMode val="edge"/>
          <c:x val="0.13884026880540948"/>
          <c:y val="7.3721756910445913E-2"/>
          <c:w val="0.83648214379509356"/>
          <c:h val="0.67361106754087041"/>
        </c:manualLayout>
      </c:layout>
      <c:lineChart>
        <c:grouping val="standard"/>
        <c:ser>
          <c:idx val="0"/>
          <c:order val="0"/>
          <c:tx>
            <c:strRef>
              <c:f>'Expect. PO'!$C$3</c:f>
              <c:strCache>
                <c:ptCount val="1"/>
                <c:pt idx="0">
                  <c:v>Aumento</c:v>
                </c:pt>
              </c:strCache>
            </c:strRef>
          </c:tx>
          <c:marker>
            <c:symbol val="diamond"/>
            <c:size val="8"/>
          </c:marker>
          <c:dLbls>
            <c:dLbl>
              <c:idx val="0"/>
              <c:layout>
                <c:manualLayout>
                  <c:x val="-4.9013917313199644E-2"/>
                  <c:y val="-5.3795150191494806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1551948076975263E-2"/>
                  <c:y val="-5.338377162045192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6777010803165262E-2"/>
                  <c:y val="-5.760170821381235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4449647538551074E-2"/>
                  <c:y val="-6.202550825805035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444984024574021E-2"/>
                  <c:y val="-6.2025508258050359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4.6897221547747496E-2"/>
                  <c:y val="-5.297204471869683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3999329378981813E-2"/>
                  <c:y val="-6.2025508258050359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489079283591754E-2"/>
                  <c:y val="-5.2354454366064229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8289376823491802E-2"/>
                  <c:y val="-5.0420173921524494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4.3184139427505486E-2"/>
                  <c:y val="-5.0420173921524571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4.3184139427505569E-2"/>
                  <c:y val="-4.1572573833048534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4.3184139427505486E-2"/>
                  <c:y val="-4.599637387728691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8350310836696074E-2"/>
                  <c:y val="-4.1572573833048909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6879734693357556E-2"/>
                  <c:y val="-5.3151041007333893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7199718967168012E-2"/>
                  <c:y val="-5.3151041007333893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3.5457096989089956E-2"/>
                  <c:y val="-4.8863795562532182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3.8542633627107289E-2"/>
                  <c:y val="-4.8863795562532182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1.637143658013622E-2"/>
                  <c:y val="-4.4576550117730512E-2"/>
                </c:manualLayout>
              </c:layout>
              <c:dLblPos val="r"/>
              <c:showVal val="1"/>
            </c:dLbl>
            <c:dLblPos val="b"/>
            <c:showVal val="1"/>
          </c:dLbls>
          <c:cat>
            <c:numRef>
              <c:f>'Expect. PO'!$B$13:$B$25</c:f>
              <c:numCache>
                <c:formatCode>mmm/yy</c:formatCode>
                <c:ptCount val="13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</c:numCache>
            </c:numRef>
          </c:cat>
          <c:val>
            <c:numRef>
              <c:f>'Expect. PO'!$C$13:$C$25</c:f>
              <c:numCache>
                <c:formatCode>0%</c:formatCode>
                <c:ptCount val="13"/>
                <c:pt idx="0">
                  <c:v>0.19335159999999998</c:v>
                </c:pt>
                <c:pt idx="1">
                  <c:v>0.21852650000000001</c:v>
                </c:pt>
                <c:pt idx="2">
                  <c:v>0.20109879999999999</c:v>
                </c:pt>
                <c:pt idx="3">
                  <c:v>0.18294110000000005</c:v>
                </c:pt>
                <c:pt idx="4">
                  <c:v>0.18953760000000003</c:v>
                </c:pt>
                <c:pt idx="5">
                  <c:v>0.18127090000000001</c:v>
                </c:pt>
                <c:pt idx="6">
                  <c:v>0.1696589</c:v>
                </c:pt>
                <c:pt idx="7">
                  <c:v>0.20491750000000003</c:v>
                </c:pt>
                <c:pt idx="8">
                  <c:v>0.22820140000000003</c:v>
                </c:pt>
                <c:pt idx="9">
                  <c:v>0.2282708</c:v>
                </c:pt>
                <c:pt idx="10">
                  <c:v>0.20038030000000001</c:v>
                </c:pt>
                <c:pt idx="11">
                  <c:v>0.18256080000000002</c:v>
                </c:pt>
                <c:pt idx="12">
                  <c:v>0.15004100000000004</c:v>
                </c:pt>
              </c:numCache>
            </c:numRef>
          </c:val>
        </c:ser>
        <c:ser>
          <c:idx val="1"/>
          <c:order val="1"/>
          <c:tx>
            <c:strRef>
              <c:f>'Expect. PO'!$D$3</c:f>
              <c:strCache>
                <c:ptCount val="1"/>
                <c:pt idx="0">
                  <c:v>Dimininuição</c:v>
                </c:pt>
              </c:strCache>
            </c:strRef>
          </c:tx>
          <c:spPr>
            <a:ln w="50800"/>
          </c:spPr>
          <c:marker>
            <c:symbol val="square"/>
            <c:size val="8"/>
          </c:marker>
          <c:dLbls>
            <c:dLbl>
              <c:idx val="0"/>
              <c:layout>
                <c:manualLayout>
                  <c:x val="-3.7102300538424123E-2"/>
                  <c:y val="-6.0185277105789713E-2"/>
                </c:manualLayout>
              </c:layout>
              <c:showVal val="1"/>
            </c:dLbl>
            <c:dLbl>
              <c:idx val="1"/>
              <c:layout>
                <c:manualLayout>
                  <c:x val="-3.7102300538424123E-2"/>
                  <c:y val="-4.691387697307578E-2"/>
                </c:manualLayout>
              </c:layout>
              <c:showVal val="1"/>
            </c:dLbl>
            <c:dLbl>
              <c:idx val="2"/>
              <c:layout>
                <c:manualLayout>
                  <c:x val="-3.9880174669796251E-2"/>
                  <c:y val="-4.691387697307578E-2"/>
                </c:manualLayout>
              </c:layout>
              <c:showVal val="1"/>
            </c:dLbl>
            <c:dLbl>
              <c:idx val="3"/>
              <c:layout>
                <c:manualLayout>
                  <c:x val="-3.4654919236417031E-2"/>
                  <c:y val="-4.6914225303787915E-2"/>
                </c:manualLayout>
              </c:layout>
              <c:showVal val="1"/>
            </c:dLbl>
            <c:dLbl>
              <c:idx val="4"/>
              <c:layout>
                <c:manualLayout>
                  <c:x val="-4.0210474791972588E-2"/>
                  <c:y val="-5.1338025348025923E-2"/>
                </c:manualLayout>
              </c:layout>
              <c:showVal val="1"/>
            </c:dLbl>
            <c:dLbl>
              <c:idx val="5"/>
              <c:layout>
                <c:manualLayout>
                  <c:x val="-3.7102300538424123E-2"/>
                  <c:y val="-5.5555613610674244E-2"/>
                </c:manualLayout>
              </c:layout>
              <c:showVal val="1"/>
            </c:dLbl>
            <c:dLbl>
              <c:idx val="6"/>
              <c:layout>
                <c:manualLayout>
                  <c:x val="-3.9219189011065254E-2"/>
                  <c:y val="-4.6913876973075704E-2"/>
                </c:manualLayout>
              </c:layout>
              <c:showVal val="1"/>
            </c:dLbl>
            <c:dLbl>
              <c:idx val="7"/>
              <c:layout>
                <c:manualLayout>
                  <c:x val="-3.9818893783651492E-2"/>
                  <c:y val="-4.629628662044348E-2"/>
                </c:manualLayout>
              </c:layout>
              <c:showVal val="1"/>
            </c:dLbl>
            <c:dLbl>
              <c:idx val="8"/>
              <c:layout>
                <c:manualLayout>
                  <c:x val="-3.6710719530102791E-2"/>
                  <c:y val="-3.9814200398142006E-2"/>
                </c:manualLayout>
              </c:layout>
              <c:showVal val="1"/>
            </c:dLbl>
            <c:dLbl>
              <c:idx val="9"/>
              <c:layout>
                <c:manualLayout>
                  <c:x val="-4.4052863436123524E-2"/>
                  <c:y val="-3.9814200398142006E-2"/>
                </c:manualLayout>
              </c:layout>
              <c:showVal val="1"/>
            </c:dLbl>
            <c:dLbl>
              <c:idx val="10"/>
              <c:layout>
                <c:manualLayout>
                  <c:x val="-2.9368575624082141E-2"/>
                  <c:y val="-5.3085600530855925E-2"/>
                </c:manualLayout>
              </c:layout>
              <c:showVal val="1"/>
            </c:dLbl>
            <c:dLbl>
              <c:idx val="11"/>
              <c:layout>
                <c:manualLayout>
                  <c:x val="-3.9158100832109639E-2"/>
                  <c:y val="-5.3085600530856022E-2"/>
                </c:manualLayout>
              </c:layout>
              <c:showVal val="1"/>
            </c:dLbl>
            <c:dLbl>
              <c:idx val="12"/>
              <c:layout>
                <c:manualLayout>
                  <c:x val="-3.0593991285070003E-2"/>
                  <c:y val="-5.2812449890709108E-2"/>
                </c:manualLayout>
              </c:layout>
              <c:showVal val="1"/>
            </c:dLbl>
            <c:dLbl>
              <c:idx val="13"/>
              <c:layout>
                <c:manualLayout>
                  <c:x val="-1.3869625520110961E-2"/>
                  <c:y val="-5.1446945337620578E-2"/>
                </c:manualLayout>
              </c:layout>
              <c:showVal val="1"/>
            </c:dLbl>
            <c:dLbl>
              <c:idx val="14"/>
              <c:layout>
                <c:manualLayout>
                  <c:x val="-2.7739251040221975E-2"/>
                  <c:y val="-5.1446945337620578E-2"/>
                </c:manualLayout>
              </c:layout>
              <c:showVal val="1"/>
            </c:dLbl>
            <c:dLbl>
              <c:idx val="15"/>
              <c:layout>
                <c:manualLayout>
                  <c:x val="-2.5427646786870178E-2"/>
                  <c:y val="-4.2872454448017308E-2"/>
                </c:manualLayout>
              </c:layout>
              <c:showVal val="1"/>
            </c:dLbl>
            <c:dLbl>
              <c:idx val="16"/>
              <c:layout>
                <c:manualLayout>
                  <c:x val="-1.8492834026814609E-2"/>
                  <c:y val="-4.2872454448017287E-2"/>
                </c:manualLayout>
              </c:layout>
              <c:showVal val="1"/>
            </c:dLbl>
            <c:dLbl>
              <c:idx val="17"/>
              <c:layout>
                <c:manualLayout>
                  <c:x val="-1.3869625520110961E-2"/>
                  <c:y val="-3.4297963558413719E-2"/>
                </c:manualLayout>
              </c:layout>
              <c:showVal val="1"/>
            </c:dLbl>
            <c:showVal val="1"/>
          </c:dLbls>
          <c:cat>
            <c:numRef>
              <c:f>'Expect. PO'!$B$13:$B$25</c:f>
              <c:numCache>
                <c:formatCode>mmm/yy</c:formatCode>
                <c:ptCount val="13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</c:numCache>
            </c:numRef>
          </c:cat>
          <c:val>
            <c:numRef>
              <c:f>'Expect. PO'!$D$13:$D$25</c:f>
              <c:numCache>
                <c:formatCode>0%</c:formatCode>
                <c:ptCount val="13"/>
                <c:pt idx="0">
                  <c:v>4.8397000000000009E-2</c:v>
                </c:pt>
                <c:pt idx="1">
                  <c:v>3.2313900000000007E-2</c:v>
                </c:pt>
                <c:pt idx="2">
                  <c:v>1.41531E-2</c:v>
                </c:pt>
                <c:pt idx="3">
                  <c:v>3.0001100000000003E-2</c:v>
                </c:pt>
                <c:pt idx="4">
                  <c:v>2.7340799999999998E-2</c:v>
                </c:pt>
                <c:pt idx="5">
                  <c:v>1.8645500000000002E-2</c:v>
                </c:pt>
                <c:pt idx="6">
                  <c:v>2.1319800000000003E-2</c:v>
                </c:pt>
                <c:pt idx="7">
                  <c:v>2.6231800000000007E-2</c:v>
                </c:pt>
                <c:pt idx="8">
                  <c:v>1.47212E-2</c:v>
                </c:pt>
                <c:pt idx="9">
                  <c:v>2.0353799999999998E-2</c:v>
                </c:pt>
                <c:pt idx="10">
                  <c:v>3.2351200000000004E-2</c:v>
                </c:pt>
                <c:pt idx="11">
                  <c:v>3.9804400000000004E-2</c:v>
                </c:pt>
                <c:pt idx="12">
                  <c:v>4.976620000000001E-2</c:v>
                </c:pt>
              </c:numCache>
            </c:numRef>
          </c:val>
        </c:ser>
        <c:ser>
          <c:idx val="2"/>
          <c:order val="2"/>
          <c:tx>
            <c:strRef>
              <c:f>'Expect. PO'!$E$3</c:f>
              <c:strCache>
                <c:ptCount val="1"/>
                <c:pt idx="0">
                  <c:v>Estabilidade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triangle"/>
            <c:size val="8"/>
            <c:spPr>
              <a:solidFill>
                <a:schemeClr val="accent1">
                  <a:lumMod val="20000"/>
                  <a:lumOff val="80000"/>
                </a:schemeClr>
              </a:solidFill>
            </c:spPr>
          </c:marker>
          <c:dLbls>
            <c:dLbl>
              <c:idx val="0"/>
              <c:layout>
                <c:manualLayout>
                  <c:x val="-0.05"/>
                  <c:y val="-5.0925925925925923E-2"/>
                </c:manualLayout>
              </c:layout>
              <c:showVal val="1"/>
            </c:dLbl>
            <c:dLbl>
              <c:idx val="1"/>
              <c:layout>
                <c:manualLayout>
                  <c:x val="-4.4444444444444502E-2"/>
                  <c:y val="-5.5555555555555455E-2"/>
                </c:manualLayout>
              </c:layout>
              <c:showVal val="1"/>
            </c:dLbl>
            <c:dLbl>
              <c:idx val="2"/>
              <c:layout>
                <c:manualLayout>
                  <c:x val="-0.05"/>
                  <c:y val="-5.0925925925925923E-2"/>
                </c:manualLayout>
              </c:layout>
              <c:showVal val="1"/>
            </c:dLbl>
            <c:dLbl>
              <c:idx val="3"/>
              <c:layout>
                <c:manualLayout>
                  <c:x val="-3.888888888888889E-2"/>
                  <c:y val="-5.5555555555555455E-2"/>
                </c:manualLayout>
              </c:layout>
              <c:showVal val="1"/>
            </c:dLbl>
            <c:dLbl>
              <c:idx val="4"/>
              <c:layout>
                <c:manualLayout>
                  <c:x val="-4.4444444444444502E-2"/>
                  <c:y val="-5.0925925925925923E-2"/>
                </c:manualLayout>
              </c:layout>
              <c:showVal val="1"/>
            </c:dLbl>
            <c:dLbl>
              <c:idx val="5"/>
              <c:layout>
                <c:manualLayout>
                  <c:x val="-4.1666666666666664E-2"/>
                  <c:y val="-5.5555555555555455E-2"/>
                </c:manualLayout>
              </c:layout>
              <c:showVal val="1"/>
            </c:dLbl>
            <c:dLbl>
              <c:idx val="6"/>
              <c:layout>
                <c:manualLayout>
                  <c:x val="-4.7222222222222124E-2"/>
                  <c:y val="-5.5555555555555455E-2"/>
                </c:manualLayout>
              </c:layout>
              <c:showVal val="1"/>
            </c:dLbl>
            <c:dLbl>
              <c:idx val="7"/>
              <c:layout>
                <c:manualLayout>
                  <c:x val="-4.1471165223289461E-2"/>
                  <c:y val="-5.0925950115558706E-2"/>
                </c:manualLayout>
              </c:layout>
              <c:showVal val="1"/>
            </c:dLbl>
            <c:dLbl>
              <c:idx val="8"/>
              <c:layout>
                <c:manualLayout>
                  <c:x val="-4.4052863436123524E-2"/>
                  <c:y val="-4.8661800486618015E-2"/>
                </c:manualLayout>
              </c:layout>
              <c:showVal val="1"/>
            </c:dLbl>
            <c:dLbl>
              <c:idx val="9"/>
              <c:layout>
                <c:manualLayout>
                  <c:x val="-4.8947626040137124E-2"/>
                  <c:y val="-3.9814200398141986E-2"/>
                </c:manualLayout>
              </c:layout>
              <c:showVal val="1"/>
            </c:dLbl>
            <c:dLbl>
              <c:idx val="10"/>
              <c:layout>
                <c:manualLayout>
                  <c:x val="-4.4052863436123524E-2"/>
                  <c:y val="-3.9814200398142006E-2"/>
                </c:manualLayout>
              </c:layout>
              <c:showVal val="1"/>
            </c:dLbl>
            <c:dLbl>
              <c:idx val="11"/>
              <c:layout>
                <c:manualLayout>
                  <c:x val="-4.4052863436123524E-2"/>
                  <c:y val="-6.1933200619332003E-2"/>
                </c:manualLayout>
              </c:layout>
              <c:showVal val="1"/>
            </c:dLbl>
            <c:dLbl>
              <c:idx val="12"/>
              <c:layout>
                <c:manualLayout>
                  <c:x val="-1.4684287812041116E-2"/>
                  <c:y val="-5.3085600530856022E-2"/>
                </c:manualLayout>
              </c:layout>
              <c:showVal val="1"/>
            </c:dLbl>
            <c:dLbl>
              <c:idx val="13"/>
              <c:layout>
                <c:manualLayout>
                  <c:x val="-2.5427646786870199E-2"/>
                  <c:y val="-5.5734528360803774E-2"/>
                </c:manualLayout>
              </c:layout>
              <c:showVal val="1"/>
            </c:dLbl>
            <c:dLbl>
              <c:idx val="14"/>
              <c:layout>
                <c:manualLayout>
                  <c:x val="-3.236245954692557E-2"/>
                  <c:y val="-5.1446945337620578E-2"/>
                </c:manualLayout>
              </c:layout>
              <c:showVal val="1"/>
            </c:dLbl>
            <c:dLbl>
              <c:idx val="15"/>
              <c:layout>
                <c:manualLayout>
                  <c:x val="-1.3869625520110961E-2"/>
                  <c:y val="-4.7159699892818999E-2"/>
                </c:manualLayout>
              </c:layout>
              <c:showVal val="1"/>
            </c:dLbl>
            <c:dLbl>
              <c:idx val="16"/>
              <c:layout>
                <c:manualLayout>
                  <c:x val="-2.5427646786870158E-2"/>
                  <c:y val="-3.0010718113612042E-2"/>
                </c:manualLayout>
              </c:layout>
              <c:showVal val="1"/>
            </c:dLbl>
            <c:dLbl>
              <c:idx val="17"/>
              <c:layout>
                <c:manualLayout>
                  <c:x val="-4.6232085067036523E-3"/>
                  <c:y val="-3.0010718113612025E-2"/>
                </c:manualLayout>
              </c:layout>
              <c:showVal val="1"/>
            </c:dLbl>
            <c:showVal val="1"/>
          </c:dLbls>
          <c:cat>
            <c:numRef>
              <c:f>'Expect. PO'!$B$13:$B$25</c:f>
              <c:numCache>
                <c:formatCode>mmm/yy</c:formatCode>
                <c:ptCount val="13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</c:numCache>
            </c:numRef>
          </c:cat>
          <c:val>
            <c:numRef>
              <c:f>'Expect. PO'!$E$13:$E$25</c:f>
              <c:numCache>
                <c:formatCode>0%</c:formatCode>
                <c:ptCount val="13"/>
                <c:pt idx="0">
                  <c:v>0.75825140000000013</c:v>
                </c:pt>
                <c:pt idx="1">
                  <c:v>0.74915960000000015</c:v>
                </c:pt>
                <c:pt idx="2">
                  <c:v>0.78474809999999995</c:v>
                </c:pt>
                <c:pt idx="3">
                  <c:v>0.78705780000000003</c:v>
                </c:pt>
                <c:pt idx="4">
                  <c:v>0.78312159999999997</c:v>
                </c:pt>
                <c:pt idx="5">
                  <c:v>0.80008360000000001</c:v>
                </c:pt>
                <c:pt idx="6">
                  <c:v>0.80902120000000011</c:v>
                </c:pt>
                <c:pt idx="7">
                  <c:v>0.76885070000000011</c:v>
                </c:pt>
                <c:pt idx="8">
                  <c:v>0.75707740000000012</c:v>
                </c:pt>
                <c:pt idx="9">
                  <c:v>0.75137540000000014</c:v>
                </c:pt>
                <c:pt idx="10">
                  <c:v>0.76726850000000002</c:v>
                </c:pt>
                <c:pt idx="11">
                  <c:v>0.77763480000000007</c:v>
                </c:pt>
                <c:pt idx="12">
                  <c:v>0.80019280000000004</c:v>
                </c:pt>
              </c:numCache>
            </c:numRef>
          </c:val>
        </c:ser>
        <c:marker val="1"/>
        <c:axId val="98054912"/>
        <c:axId val="98056448"/>
      </c:lineChart>
      <c:dateAx>
        <c:axId val="98054912"/>
        <c:scaling>
          <c:orientation val="minMax"/>
        </c:scaling>
        <c:axPos val="b"/>
        <c:numFmt formatCode="mmm/yy" sourceLinked="1"/>
        <c:tickLblPos val="nextTo"/>
        <c:crossAx val="98056448"/>
        <c:crosses val="autoZero"/>
        <c:auto val="1"/>
        <c:lblOffset val="100"/>
        <c:baseTimeUnit val="months"/>
      </c:dateAx>
      <c:valAx>
        <c:axId val="98056448"/>
        <c:scaling>
          <c:orientation val="minMax"/>
        </c:scaling>
        <c:axPos val="l"/>
        <c:numFmt formatCode="0%" sourceLinked="1"/>
        <c:tickLblPos val="nextTo"/>
        <c:crossAx val="9805491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1.6048858052840429E-2"/>
          <c:y val="0.9029651197137335"/>
          <c:w val="0.96777972492674313"/>
          <c:h val="8.2588213450810521E-2"/>
        </c:manualLayout>
      </c:layout>
      <c:txPr>
        <a:bodyPr/>
        <a:lstStyle/>
        <a:p>
          <a:pPr>
            <a:defRPr sz="1100"/>
          </a:pPr>
          <a:endParaRPr lang="pt-BR"/>
        </a:p>
      </c:txPr>
    </c:legend>
    <c:plotVisOnly val="1"/>
    <c:dispBlanksAs val="gap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0"/>
  <c:chart>
    <c:plotArea>
      <c:layout>
        <c:manualLayout>
          <c:layoutTarget val="inner"/>
          <c:xMode val="edge"/>
          <c:yMode val="edge"/>
          <c:x val="5.5453517345012984E-2"/>
          <c:y val="6.1272183692270256E-2"/>
          <c:w val="0.82926974569589373"/>
          <c:h val="0.61138069309734833"/>
        </c:manualLayout>
      </c:layout>
      <c:lineChart>
        <c:grouping val="standard"/>
        <c:ser>
          <c:idx val="0"/>
          <c:order val="0"/>
          <c:tx>
            <c:strRef>
              <c:f>ICMPE!$A$17</c:f>
              <c:strCache>
                <c:ptCount val="1"/>
                <c:pt idx="0">
                  <c:v>MEI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showVal val="1"/>
          </c:dLbls>
          <c:cat>
            <c:numRef>
              <c:f>ICMPE!$D$16:$V$16</c:f>
              <c:numCache>
                <c:formatCode>mmm/yy</c:formatCode>
                <c:ptCount val="19"/>
                <c:pt idx="0">
                  <c:v>41091</c:v>
                </c:pt>
                <c:pt idx="1">
                  <c:v>41122</c:v>
                </c:pt>
                <c:pt idx="2">
                  <c:v>41153</c:v>
                </c:pt>
                <c:pt idx="3">
                  <c:v>41183</c:v>
                </c:pt>
                <c:pt idx="4">
                  <c:v>41214</c:v>
                </c:pt>
                <c:pt idx="5">
                  <c:v>41244</c:v>
                </c:pt>
                <c:pt idx="6">
                  <c:v>41275</c:v>
                </c:pt>
                <c:pt idx="7">
                  <c:v>41306</c:v>
                </c:pt>
                <c:pt idx="8">
                  <c:v>41334</c:v>
                </c:pt>
                <c:pt idx="9">
                  <c:v>41365</c:v>
                </c:pt>
                <c:pt idx="10">
                  <c:v>41395</c:v>
                </c:pt>
                <c:pt idx="11">
                  <c:v>41426</c:v>
                </c:pt>
                <c:pt idx="12">
                  <c:v>41456</c:v>
                </c:pt>
                <c:pt idx="13">
                  <c:v>41487</c:v>
                </c:pt>
                <c:pt idx="14">
                  <c:v>41518</c:v>
                </c:pt>
                <c:pt idx="15">
                  <c:v>41548</c:v>
                </c:pt>
                <c:pt idx="16">
                  <c:v>41579</c:v>
                </c:pt>
                <c:pt idx="17">
                  <c:v>41609</c:v>
                </c:pt>
                <c:pt idx="18">
                  <c:v>41640</c:v>
                </c:pt>
              </c:numCache>
            </c:numRef>
          </c:cat>
          <c:val>
            <c:numRef>
              <c:f>ICMPE!$D$17:$V$17</c:f>
              <c:numCache>
                <c:formatCode>0</c:formatCode>
                <c:ptCount val="19"/>
                <c:pt idx="0" formatCode="#,##0_ ;\-#,##0\ ">
                  <c:v>119.3484225</c:v>
                </c:pt>
                <c:pt idx="1">
                  <c:v>120.21346000000001</c:v>
                </c:pt>
                <c:pt idx="2">
                  <c:v>125.49561750000002</c:v>
                </c:pt>
                <c:pt idx="3">
                  <c:v>126.72797250000001</c:v>
                </c:pt>
                <c:pt idx="4">
                  <c:v>125.4774425</c:v>
                </c:pt>
                <c:pt idx="5">
                  <c:v>123.05538499999999</c:v>
                </c:pt>
                <c:pt idx="6">
                  <c:v>119.57753249999998</c:v>
                </c:pt>
                <c:pt idx="7">
                  <c:v>109.632105</c:v>
                </c:pt>
                <c:pt idx="8">
                  <c:v>116.53121750000001</c:v>
                </c:pt>
                <c:pt idx="9">
                  <c:v>118.226</c:v>
                </c:pt>
                <c:pt idx="10">
                  <c:v>118.2998125</c:v>
                </c:pt>
                <c:pt idx="11">
                  <c:v>121.1011225</c:v>
                </c:pt>
                <c:pt idx="12">
                  <c:v>118.37105750000001</c:v>
                </c:pt>
                <c:pt idx="13">
                  <c:v>122.05244249999998</c:v>
                </c:pt>
                <c:pt idx="14">
                  <c:v>122.3544675</c:v>
                </c:pt>
                <c:pt idx="15">
                  <c:v>123.70876749999998</c:v>
                </c:pt>
                <c:pt idx="16">
                  <c:v>123.31216500000002</c:v>
                </c:pt>
                <c:pt idx="17">
                  <c:v>122.26882499999999</c:v>
                </c:pt>
                <c:pt idx="18">
                  <c:v>119.60516250000001</c:v>
                </c:pt>
              </c:numCache>
            </c:numRef>
          </c:val>
        </c:ser>
        <c:ser>
          <c:idx val="1"/>
          <c:order val="1"/>
          <c:tx>
            <c:strRef>
              <c:f>ICMPE!$A$18</c:f>
              <c:strCache>
                <c:ptCount val="1"/>
                <c:pt idx="0">
                  <c:v>ME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showVal val="1"/>
          </c:dLbls>
          <c:cat>
            <c:numRef>
              <c:f>ICMPE!$D$16:$V$16</c:f>
              <c:numCache>
                <c:formatCode>mmm/yy</c:formatCode>
                <c:ptCount val="19"/>
                <c:pt idx="0">
                  <c:v>41091</c:v>
                </c:pt>
                <c:pt idx="1">
                  <c:v>41122</c:v>
                </c:pt>
                <c:pt idx="2">
                  <c:v>41153</c:v>
                </c:pt>
                <c:pt idx="3">
                  <c:v>41183</c:v>
                </c:pt>
                <c:pt idx="4">
                  <c:v>41214</c:v>
                </c:pt>
                <c:pt idx="5">
                  <c:v>41244</c:v>
                </c:pt>
                <c:pt idx="6">
                  <c:v>41275</c:v>
                </c:pt>
                <c:pt idx="7">
                  <c:v>41306</c:v>
                </c:pt>
                <c:pt idx="8">
                  <c:v>41334</c:v>
                </c:pt>
                <c:pt idx="9">
                  <c:v>41365</c:v>
                </c:pt>
                <c:pt idx="10">
                  <c:v>41395</c:v>
                </c:pt>
                <c:pt idx="11">
                  <c:v>41426</c:v>
                </c:pt>
                <c:pt idx="12">
                  <c:v>41456</c:v>
                </c:pt>
                <c:pt idx="13">
                  <c:v>41487</c:v>
                </c:pt>
                <c:pt idx="14">
                  <c:v>41518</c:v>
                </c:pt>
                <c:pt idx="15">
                  <c:v>41548</c:v>
                </c:pt>
                <c:pt idx="16">
                  <c:v>41579</c:v>
                </c:pt>
                <c:pt idx="17">
                  <c:v>41609</c:v>
                </c:pt>
                <c:pt idx="18">
                  <c:v>41640</c:v>
                </c:pt>
              </c:numCache>
            </c:numRef>
          </c:cat>
          <c:val>
            <c:numRef>
              <c:f>ICMPE!$D$18:$V$18</c:f>
              <c:numCache>
                <c:formatCode>0</c:formatCode>
                <c:ptCount val="19"/>
                <c:pt idx="0" formatCode="#,##0_ ;\-#,##0\ ">
                  <c:v>110.38564749999999</c:v>
                </c:pt>
                <c:pt idx="1">
                  <c:v>116.20245750000001</c:v>
                </c:pt>
                <c:pt idx="2">
                  <c:v>119.12905249999999</c:v>
                </c:pt>
                <c:pt idx="3">
                  <c:v>121.381715</c:v>
                </c:pt>
                <c:pt idx="4">
                  <c:v>120.57939249999998</c:v>
                </c:pt>
                <c:pt idx="5">
                  <c:v>112.65958999999998</c:v>
                </c:pt>
                <c:pt idx="6">
                  <c:v>114.22824</c:v>
                </c:pt>
                <c:pt idx="7">
                  <c:v>107.4633</c:v>
                </c:pt>
                <c:pt idx="8">
                  <c:v>114.34706250000002</c:v>
                </c:pt>
                <c:pt idx="9">
                  <c:v>114.69483749999998</c:v>
                </c:pt>
                <c:pt idx="10">
                  <c:v>115.23148999999999</c:v>
                </c:pt>
                <c:pt idx="11">
                  <c:v>113.881815</c:v>
                </c:pt>
                <c:pt idx="12">
                  <c:v>110.5870025</c:v>
                </c:pt>
                <c:pt idx="13">
                  <c:v>118.13810000000001</c:v>
                </c:pt>
                <c:pt idx="14">
                  <c:v>120.4864175</c:v>
                </c:pt>
                <c:pt idx="15">
                  <c:v>118.6131975</c:v>
                </c:pt>
                <c:pt idx="16">
                  <c:v>118.7443425</c:v>
                </c:pt>
                <c:pt idx="17">
                  <c:v>113.266085</c:v>
                </c:pt>
                <c:pt idx="18">
                  <c:v>110.26231</c:v>
                </c:pt>
              </c:numCache>
            </c:numRef>
          </c:val>
        </c:ser>
        <c:ser>
          <c:idx val="2"/>
          <c:order val="2"/>
          <c:tx>
            <c:strRef>
              <c:f>ICMPE!$A$19</c:f>
              <c:strCache>
                <c:ptCount val="1"/>
                <c:pt idx="0">
                  <c:v>EPP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showVal val="1"/>
          </c:dLbls>
          <c:cat>
            <c:numRef>
              <c:f>ICMPE!$D$16:$V$16</c:f>
              <c:numCache>
                <c:formatCode>mmm/yy</c:formatCode>
                <c:ptCount val="19"/>
                <c:pt idx="0">
                  <c:v>41091</c:v>
                </c:pt>
                <c:pt idx="1">
                  <c:v>41122</c:v>
                </c:pt>
                <c:pt idx="2">
                  <c:v>41153</c:v>
                </c:pt>
                <c:pt idx="3">
                  <c:v>41183</c:v>
                </c:pt>
                <c:pt idx="4">
                  <c:v>41214</c:v>
                </c:pt>
                <c:pt idx="5">
                  <c:v>41244</c:v>
                </c:pt>
                <c:pt idx="6">
                  <c:v>41275</c:v>
                </c:pt>
                <c:pt idx="7">
                  <c:v>41306</c:v>
                </c:pt>
                <c:pt idx="8">
                  <c:v>41334</c:v>
                </c:pt>
                <c:pt idx="9">
                  <c:v>41365</c:v>
                </c:pt>
                <c:pt idx="10">
                  <c:v>41395</c:v>
                </c:pt>
                <c:pt idx="11">
                  <c:v>41426</c:v>
                </c:pt>
                <c:pt idx="12">
                  <c:v>41456</c:v>
                </c:pt>
                <c:pt idx="13">
                  <c:v>41487</c:v>
                </c:pt>
                <c:pt idx="14">
                  <c:v>41518</c:v>
                </c:pt>
                <c:pt idx="15">
                  <c:v>41548</c:v>
                </c:pt>
                <c:pt idx="16">
                  <c:v>41579</c:v>
                </c:pt>
                <c:pt idx="17">
                  <c:v>41609</c:v>
                </c:pt>
                <c:pt idx="18">
                  <c:v>41640</c:v>
                </c:pt>
              </c:numCache>
            </c:numRef>
          </c:cat>
          <c:val>
            <c:numRef>
              <c:f>ICMPE!$D$19:$V$19</c:f>
              <c:numCache>
                <c:formatCode>0</c:formatCode>
                <c:ptCount val="19"/>
                <c:pt idx="0" formatCode="#,##0_ ;\-#,##0\ ">
                  <c:v>121.66162249999999</c:v>
                </c:pt>
                <c:pt idx="1">
                  <c:v>112.168025</c:v>
                </c:pt>
                <c:pt idx="2">
                  <c:v>127.01703999999999</c:v>
                </c:pt>
                <c:pt idx="3">
                  <c:v>125.92413000000001</c:v>
                </c:pt>
                <c:pt idx="4">
                  <c:v>131.9059675</c:v>
                </c:pt>
                <c:pt idx="5">
                  <c:v>120.14164000000001</c:v>
                </c:pt>
                <c:pt idx="6">
                  <c:v>108.12270499999998</c:v>
                </c:pt>
                <c:pt idx="7">
                  <c:v>107.8296225</c:v>
                </c:pt>
                <c:pt idx="8">
                  <c:v>117.0395075</c:v>
                </c:pt>
                <c:pt idx="9">
                  <c:v>123.6178525</c:v>
                </c:pt>
                <c:pt idx="10">
                  <c:v>114.4819375</c:v>
                </c:pt>
                <c:pt idx="11">
                  <c:v>115.0715175</c:v>
                </c:pt>
                <c:pt idx="12">
                  <c:v>111.2960475</c:v>
                </c:pt>
                <c:pt idx="13">
                  <c:v>122.190085</c:v>
                </c:pt>
                <c:pt idx="14">
                  <c:v>113.9821125</c:v>
                </c:pt>
                <c:pt idx="15">
                  <c:v>122.80945749999998</c:v>
                </c:pt>
                <c:pt idx="16">
                  <c:v>114.89928499999999</c:v>
                </c:pt>
                <c:pt idx="17">
                  <c:v>109.9907125</c:v>
                </c:pt>
                <c:pt idx="18">
                  <c:v>105.60498250000001</c:v>
                </c:pt>
              </c:numCache>
            </c:numRef>
          </c:val>
        </c:ser>
        <c:marker val="1"/>
        <c:axId val="80970880"/>
        <c:axId val="80972416"/>
      </c:lineChart>
      <c:dateAx>
        <c:axId val="80970880"/>
        <c:scaling>
          <c:orientation val="minMax"/>
        </c:scaling>
        <c:axPos val="b"/>
        <c:numFmt formatCode="mmm/yy" sourceLinked="1"/>
        <c:tickLblPos val="nextTo"/>
        <c:crossAx val="80972416"/>
        <c:crosses val="autoZero"/>
        <c:auto val="1"/>
        <c:lblOffset val="100"/>
      </c:dateAx>
      <c:valAx>
        <c:axId val="80972416"/>
        <c:scaling>
          <c:orientation val="minMax"/>
          <c:min val="100"/>
        </c:scaling>
        <c:axPos val="l"/>
        <c:numFmt formatCode="#,##0_ ;\-#,##0\ " sourceLinked="1"/>
        <c:tickLblPos val="none"/>
        <c:crossAx val="80970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721433876938638"/>
          <c:y val="0.89961137201925634"/>
          <c:w val="0.69318849911811664"/>
          <c:h val="8.036794143173101E-2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spPr>
    <a:ln>
      <a:noFill/>
    </a:ln>
  </c:spPr>
  <c:txPr>
    <a:bodyPr/>
    <a:lstStyle/>
    <a:p>
      <a:pPr>
        <a:defRPr sz="1100"/>
      </a:pPr>
      <a:endParaRPr lang="pt-BR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'Expect. PO'!$G$3</c:f>
              <c:strCache>
                <c:ptCount val="1"/>
                <c:pt idx="0">
                  <c:v>Aumento</c:v>
                </c:pt>
              </c:strCache>
            </c:strRef>
          </c:tx>
          <c:dLbls>
            <c:showVal val="1"/>
          </c:dLbls>
          <c:cat>
            <c:strRef>
              <c:f>'Expect. PO'!$F$11:$F$14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'Expect. PO'!$G$11:$G$14</c:f>
              <c:numCache>
                <c:formatCode>0%</c:formatCode>
                <c:ptCount val="4"/>
                <c:pt idx="0">
                  <c:v>0.1192078</c:v>
                </c:pt>
                <c:pt idx="1">
                  <c:v>0.28666790000000003</c:v>
                </c:pt>
                <c:pt idx="2">
                  <c:v>0.16916909999999999</c:v>
                </c:pt>
                <c:pt idx="3">
                  <c:v>0.17458810000000002</c:v>
                </c:pt>
              </c:numCache>
            </c:numRef>
          </c:val>
        </c:ser>
        <c:ser>
          <c:idx val="1"/>
          <c:order val="1"/>
          <c:tx>
            <c:strRef>
              <c:f>'Expect. PO'!$H$3</c:f>
              <c:strCache>
                <c:ptCount val="1"/>
                <c:pt idx="0">
                  <c:v>Estabilidade</c:v>
                </c:pt>
              </c:strCache>
            </c:strRef>
          </c:tx>
          <c:dLbls>
            <c:showVal val="1"/>
          </c:dLbls>
          <c:cat>
            <c:strRef>
              <c:f>'Expect. PO'!$F$11:$F$14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'Expect. PO'!$H$11:$H$14</c:f>
              <c:numCache>
                <c:formatCode>0%</c:formatCode>
                <c:ptCount val="4"/>
                <c:pt idx="0">
                  <c:v>0.83171669999999998</c:v>
                </c:pt>
                <c:pt idx="1">
                  <c:v>0.66613850000000008</c:v>
                </c:pt>
                <c:pt idx="2">
                  <c:v>0.77447750000000004</c:v>
                </c:pt>
                <c:pt idx="3">
                  <c:v>0.7763097000000001</c:v>
                </c:pt>
              </c:numCache>
            </c:numRef>
          </c:val>
        </c:ser>
        <c:ser>
          <c:idx val="2"/>
          <c:order val="2"/>
          <c:tx>
            <c:strRef>
              <c:f>'Expect. PO'!$I$3</c:f>
              <c:strCache>
                <c:ptCount val="1"/>
                <c:pt idx="0">
                  <c:v>Diminuição</c:v>
                </c:pt>
              </c:strCache>
            </c:strRef>
          </c:tx>
          <c:dLbls>
            <c:showVal val="1"/>
          </c:dLbls>
          <c:cat>
            <c:strRef>
              <c:f>'Expect. PO'!$F$11:$F$14</c:f>
              <c:strCache>
                <c:ptCount val="4"/>
                <c:pt idx="0">
                  <c:v>Comércio</c:v>
                </c:pt>
                <c:pt idx="1">
                  <c:v>Construção</c:v>
                </c:pt>
                <c:pt idx="2">
                  <c:v>Indústria</c:v>
                </c:pt>
                <c:pt idx="3">
                  <c:v>Serviços</c:v>
                </c:pt>
              </c:strCache>
            </c:strRef>
          </c:cat>
          <c:val>
            <c:numRef>
              <c:f>'Expect. PO'!$I$11:$I$14</c:f>
              <c:numCache>
                <c:formatCode>0%</c:formatCode>
                <c:ptCount val="4"/>
                <c:pt idx="0">
                  <c:v>4.9075500000000001E-2</c:v>
                </c:pt>
                <c:pt idx="1">
                  <c:v>4.7193700000000012E-2</c:v>
                </c:pt>
                <c:pt idx="2">
                  <c:v>5.6353500000000008E-2</c:v>
                </c:pt>
                <c:pt idx="3">
                  <c:v>4.9102200000000006E-2</c:v>
                </c:pt>
              </c:numCache>
            </c:numRef>
          </c:val>
        </c:ser>
        <c:gapWidth val="48"/>
        <c:overlap val="100"/>
        <c:axId val="98186368"/>
        <c:axId val="98187904"/>
      </c:barChart>
      <c:catAx>
        <c:axId val="98186368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8187904"/>
        <c:crosses val="autoZero"/>
        <c:auto val="1"/>
        <c:lblAlgn val="ctr"/>
        <c:lblOffset val="100"/>
      </c:catAx>
      <c:valAx>
        <c:axId val="98187904"/>
        <c:scaling>
          <c:orientation val="minMax"/>
          <c:max val="1"/>
        </c:scaling>
        <c:axPos val="b"/>
        <c:numFmt formatCode="0%" sourceLinked="1"/>
        <c:tickLblPos val="nextTo"/>
        <c:crossAx val="9818636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</c:chart>
  <c:txPr>
    <a:bodyPr/>
    <a:lstStyle/>
    <a:p>
      <a:pPr>
        <a:defRPr sz="1100"/>
      </a:pPr>
      <a:endParaRPr lang="pt-BR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'Expect. PO'!$G$3</c:f>
              <c:strCache>
                <c:ptCount val="1"/>
                <c:pt idx="0">
                  <c:v>Aumento</c:v>
                </c:pt>
              </c:strCache>
            </c:strRef>
          </c:tx>
          <c:dLbls>
            <c:showVal val="1"/>
          </c:dLbls>
          <c:cat>
            <c:strRef>
              <c:f>'Expect. PO'!$F$17:$F$19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'Expect. PO'!$G$17:$G$19</c:f>
              <c:numCache>
                <c:formatCode>0%</c:formatCode>
                <c:ptCount val="3"/>
                <c:pt idx="0">
                  <c:v>0.13751920000000004</c:v>
                </c:pt>
                <c:pt idx="1">
                  <c:v>0.15242950000000002</c:v>
                </c:pt>
                <c:pt idx="2">
                  <c:v>0.26281090000000007</c:v>
                </c:pt>
              </c:numCache>
            </c:numRef>
          </c:val>
        </c:ser>
        <c:ser>
          <c:idx val="1"/>
          <c:order val="1"/>
          <c:tx>
            <c:strRef>
              <c:f>'Expect. PO'!$H$3</c:f>
              <c:strCache>
                <c:ptCount val="1"/>
                <c:pt idx="0">
                  <c:v>Estabilidade</c:v>
                </c:pt>
              </c:strCache>
            </c:strRef>
          </c:tx>
          <c:dLbls>
            <c:showVal val="1"/>
          </c:dLbls>
          <c:cat>
            <c:strRef>
              <c:f>'Expect. PO'!$F$17:$F$19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'Expect. PO'!$H$17:$H$19</c:f>
              <c:numCache>
                <c:formatCode>0%</c:formatCode>
                <c:ptCount val="3"/>
                <c:pt idx="0">
                  <c:v>0.83197420000000011</c:v>
                </c:pt>
                <c:pt idx="1">
                  <c:v>0.79017440000000005</c:v>
                </c:pt>
                <c:pt idx="2">
                  <c:v>0.58885460000000001</c:v>
                </c:pt>
              </c:numCache>
            </c:numRef>
          </c:val>
        </c:ser>
        <c:ser>
          <c:idx val="2"/>
          <c:order val="2"/>
          <c:tx>
            <c:strRef>
              <c:f>'Expect. PO'!$I$3</c:f>
              <c:strCache>
                <c:ptCount val="1"/>
                <c:pt idx="0">
                  <c:v>Diminuição</c:v>
                </c:pt>
              </c:strCache>
            </c:strRef>
          </c:tx>
          <c:dLbls>
            <c:showVal val="1"/>
          </c:dLbls>
          <c:cat>
            <c:strRef>
              <c:f>'Expect. PO'!$F$17:$F$19</c:f>
              <c:strCache>
                <c:ptCount val="3"/>
                <c:pt idx="0">
                  <c:v>MEI</c:v>
                </c:pt>
                <c:pt idx="1">
                  <c:v>ME</c:v>
                </c:pt>
                <c:pt idx="2">
                  <c:v>EPP</c:v>
                </c:pt>
              </c:strCache>
            </c:strRef>
          </c:cat>
          <c:val>
            <c:numRef>
              <c:f>'Expect. PO'!$I$17:$I$19</c:f>
              <c:numCache>
                <c:formatCode>0%</c:formatCode>
                <c:ptCount val="3"/>
                <c:pt idx="0">
                  <c:v>3.0506599999999995E-2</c:v>
                </c:pt>
                <c:pt idx="1">
                  <c:v>5.7396100000000012E-2</c:v>
                </c:pt>
                <c:pt idx="2">
                  <c:v>0.14833450000000001</c:v>
                </c:pt>
              </c:numCache>
            </c:numRef>
          </c:val>
        </c:ser>
        <c:gapWidth val="48"/>
        <c:overlap val="100"/>
        <c:axId val="98223232"/>
        <c:axId val="98224768"/>
      </c:barChart>
      <c:catAx>
        <c:axId val="9822323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8224768"/>
        <c:crosses val="autoZero"/>
        <c:auto val="1"/>
        <c:lblAlgn val="ctr"/>
        <c:lblOffset val="100"/>
      </c:catAx>
      <c:valAx>
        <c:axId val="98224768"/>
        <c:scaling>
          <c:orientation val="minMax"/>
          <c:max val="1"/>
        </c:scaling>
        <c:axPos val="b"/>
        <c:numFmt formatCode="0%" sourceLinked="1"/>
        <c:tickLblPos val="nextTo"/>
        <c:crossAx val="9822323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</c:chart>
  <c:txPr>
    <a:bodyPr/>
    <a:lstStyle/>
    <a:p>
      <a:pPr>
        <a:defRPr sz="1100"/>
      </a:pPr>
      <a:endParaRPr lang="pt-BR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'Expect. PO'!$G$3</c:f>
              <c:strCache>
                <c:ptCount val="1"/>
                <c:pt idx="0">
                  <c:v>Aumento</c:v>
                </c:pt>
              </c:strCache>
            </c:strRef>
          </c:tx>
          <c:dLbls>
            <c:showVal val="1"/>
          </c:dLbls>
          <c:cat>
            <c:strRef>
              <c:f>'Expect. PO'!$F$4:$F$8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'Expect. PO'!$G$4:$G$8</c:f>
              <c:numCache>
                <c:formatCode>0%</c:formatCode>
                <c:ptCount val="5"/>
                <c:pt idx="0">
                  <c:v>0.13892610000000002</c:v>
                </c:pt>
                <c:pt idx="1">
                  <c:v>0.15254820000000002</c:v>
                </c:pt>
                <c:pt idx="2">
                  <c:v>0.14715500000000001</c:v>
                </c:pt>
                <c:pt idx="3">
                  <c:v>0.15107440000000003</c:v>
                </c:pt>
                <c:pt idx="4">
                  <c:v>0.16634879999999999</c:v>
                </c:pt>
              </c:numCache>
            </c:numRef>
          </c:val>
        </c:ser>
        <c:ser>
          <c:idx val="1"/>
          <c:order val="1"/>
          <c:tx>
            <c:strRef>
              <c:f>'Expect. PO'!$H$3</c:f>
              <c:strCache>
                <c:ptCount val="1"/>
                <c:pt idx="0">
                  <c:v>Estabilidade</c:v>
                </c:pt>
              </c:strCache>
            </c:strRef>
          </c:tx>
          <c:dLbls>
            <c:showVal val="1"/>
          </c:dLbls>
          <c:cat>
            <c:strRef>
              <c:f>'Expect. PO'!$F$4:$F$8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'Expect. PO'!$H$4:$H$8</c:f>
              <c:numCache>
                <c:formatCode>0%</c:formatCode>
                <c:ptCount val="5"/>
                <c:pt idx="0">
                  <c:v>0.80999580000000015</c:v>
                </c:pt>
                <c:pt idx="1">
                  <c:v>0.78585450000000001</c:v>
                </c:pt>
                <c:pt idx="2">
                  <c:v>0.80612960000000011</c:v>
                </c:pt>
                <c:pt idx="3">
                  <c:v>0.79788680000000001</c:v>
                </c:pt>
                <c:pt idx="4">
                  <c:v>0.79533249999999989</c:v>
                </c:pt>
              </c:numCache>
            </c:numRef>
          </c:val>
        </c:ser>
        <c:ser>
          <c:idx val="2"/>
          <c:order val="2"/>
          <c:tx>
            <c:strRef>
              <c:f>'Expect. PO'!$I$3</c:f>
              <c:strCache>
                <c:ptCount val="1"/>
                <c:pt idx="0">
                  <c:v>Diminuição</c:v>
                </c:pt>
              </c:strCache>
            </c:strRef>
          </c:tx>
          <c:dLbls>
            <c:showVal val="1"/>
          </c:dLbls>
          <c:cat>
            <c:strRef>
              <c:f>'Expect. PO'!$F$4:$F$8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Centro-Oeste</c:v>
                </c:pt>
              </c:strCache>
            </c:strRef>
          </c:cat>
          <c:val>
            <c:numRef>
              <c:f>'Expect. PO'!$I$4:$I$8</c:f>
              <c:numCache>
                <c:formatCode>0%</c:formatCode>
                <c:ptCount val="5"/>
                <c:pt idx="0">
                  <c:v>5.1077999999999998E-2</c:v>
                </c:pt>
                <c:pt idx="1">
                  <c:v>6.1597199999999998E-2</c:v>
                </c:pt>
                <c:pt idx="2">
                  <c:v>4.6715399999999997E-2</c:v>
                </c:pt>
                <c:pt idx="3">
                  <c:v>5.1038799999999995E-2</c:v>
                </c:pt>
                <c:pt idx="4">
                  <c:v>3.83188E-2</c:v>
                </c:pt>
              </c:numCache>
            </c:numRef>
          </c:val>
        </c:ser>
        <c:gapWidth val="48"/>
        <c:overlap val="100"/>
        <c:axId val="98334208"/>
        <c:axId val="98335744"/>
      </c:barChart>
      <c:catAx>
        <c:axId val="98334208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8335744"/>
        <c:crosses val="autoZero"/>
        <c:auto val="1"/>
        <c:lblAlgn val="ctr"/>
        <c:lblOffset val="100"/>
      </c:catAx>
      <c:valAx>
        <c:axId val="98335744"/>
        <c:scaling>
          <c:orientation val="minMax"/>
          <c:max val="1"/>
        </c:scaling>
        <c:axPos val="b"/>
        <c:numFmt formatCode="0%" sourceLinked="1"/>
        <c:tickLblPos val="nextTo"/>
        <c:crossAx val="9833420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1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0"/>
  <c:chart>
    <c:autoTitleDeleted val="1"/>
    <c:plotArea>
      <c:layout>
        <c:manualLayout>
          <c:layoutTarget val="inner"/>
          <c:xMode val="edge"/>
          <c:yMode val="edge"/>
          <c:x val="3.905314960629945E-2"/>
          <c:y val="7.9087561971420847E-2"/>
          <c:w val="0.86886237993329052"/>
          <c:h val="0.54821647263491469"/>
        </c:manualLayout>
      </c:layout>
      <c:lineChart>
        <c:grouping val="standard"/>
        <c:ser>
          <c:idx val="0"/>
          <c:order val="0"/>
          <c:tx>
            <c:strRef>
              <c:f>ICMPE!$A$4</c:f>
              <c:strCache>
                <c:ptCount val="1"/>
                <c:pt idx="0">
                  <c:v>Norte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showVal val="1"/>
          </c:dLbls>
          <c:cat>
            <c:numRef>
              <c:f>ICMPE!$C$3:$V$3</c:f>
              <c:numCache>
                <c:formatCode>mmm/yy</c:formatCode>
                <c:ptCount val="20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</c:numCache>
            </c:numRef>
          </c:cat>
          <c:val>
            <c:numRef>
              <c:f>ICMPE!$C$4:$V$4</c:f>
              <c:numCache>
                <c:formatCode>0</c:formatCode>
                <c:ptCount val="20"/>
                <c:pt idx="0">
                  <c:v>124.31245999999999</c:v>
                </c:pt>
                <c:pt idx="1">
                  <c:v>122.93600499999999</c:v>
                </c:pt>
                <c:pt idx="2">
                  <c:v>120.92213249999999</c:v>
                </c:pt>
                <c:pt idx="3">
                  <c:v>123.05958</c:v>
                </c:pt>
                <c:pt idx="4">
                  <c:v>126.56507249999999</c:v>
                </c:pt>
                <c:pt idx="5">
                  <c:v>124.6442725</c:v>
                </c:pt>
                <c:pt idx="6">
                  <c:v>120.335285</c:v>
                </c:pt>
                <c:pt idx="7">
                  <c:v>116.88055249999998</c:v>
                </c:pt>
                <c:pt idx="8">
                  <c:v>110.87686249999999</c:v>
                </c:pt>
                <c:pt idx="9">
                  <c:v>117.4813375</c:v>
                </c:pt>
                <c:pt idx="10">
                  <c:v>124.99014500000001</c:v>
                </c:pt>
                <c:pt idx="11">
                  <c:v>122.4829125</c:v>
                </c:pt>
                <c:pt idx="12">
                  <c:v>124.78406000000001</c:v>
                </c:pt>
                <c:pt idx="13">
                  <c:v>121.69234999999999</c:v>
                </c:pt>
                <c:pt idx="14">
                  <c:v>121.2235575</c:v>
                </c:pt>
                <c:pt idx="15">
                  <c:v>123.76069500000001</c:v>
                </c:pt>
                <c:pt idx="16">
                  <c:v>123.36805749999998</c:v>
                </c:pt>
                <c:pt idx="17">
                  <c:v>122.68918749999999</c:v>
                </c:pt>
                <c:pt idx="18">
                  <c:v>119.74711250000003</c:v>
                </c:pt>
                <c:pt idx="19">
                  <c:v>115.51694499999999</c:v>
                </c:pt>
              </c:numCache>
            </c:numRef>
          </c:val>
        </c:ser>
        <c:ser>
          <c:idx val="1"/>
          <c:order val="1"/>
          <c:tx>
            <c:strRef>
              <c:f>ICMPE!$A$5</c:f>
              <c:strCache>
                <c:ptCount val="1"/>
                <c:pt idx="0">
                  <c:v>Nordeste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showVal val="1"/>
          </c:dLbls>
          <c:cat>
            <c:numRef>
              <c:f>ICMPE!$C$3:$V$3</c:f>
              <c:numCache>
                <c:formatCode>mmm/yy</c:formatCode>
                <c:ptCount val="20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</c:numCache>
            </c:numRef>
          </c:cat>
          <c:val>
            <c:numRef>
              <c:f>ICMPE!$C$5:$V$5</c:f>
              <c:numCache>
                <c:formatCode>0</c:formatCode>
                <c:ptCount val="20"/>
                <c:pt idx="0">
                  <c:v>116.03537499999999</c:v>
                </c:pt>
                <c:pt idx="1">
                  <c:v>119.1311125</c:v>
                </c:pt>
                <c:pt idx="2">
                  <c:v>121.67862999999998</c:v>
                </c:pt>
                <c:pt idx="3">
                  <c:v>127.4151875</c:v>
                </c:pt>
                <c:pt idx="4">
                  <c:v>129.72855999999999</c:v>
                </c:pt>
                <c:pt idx="5">
                  <c:v>128.47965749999997</c:v>
                </c:pt>
                <c:pt idx="6">
                  <c:v>125.53295</c:v>
                </c:pt>
                <c:pt idx="7">
                  <c:v>121.00028</c:v>
                </c:pt>
                <c:pt idx="8">
                  <c:v>109.2246875</c:v>
                </c:pt>
                <c:pt idx="9">
                  <c:v>111.46135000000001</c:v>
                </c:pt>
                <c:pt idx="10">
                  <c:v>115.74011750000001</c:v>
                </c:pt>
                <c:pt idx="11">
                  <c:v>120.09507749999999</c:v>
                </c:pt>
                <c:pt idx="12">
                  <c:v>120.9747225</c:v>
                </c:pt>
                <c:pt idx="13">
                  <c:v>118.04056249999999</c:v>
                </c:pt>
                <c:pt idx="14">
                  <c:v>124.44446750000002</c:v>
                </c:pt>
                <c:pt idx="15">
                  <c:v>124.7921025</c:v>
                </c:pt>
                <c:pt idx="16">
                  <c:v>124.88944749999997</c:v>
                </c:pt>
                <c:pt idx="17">
                  <c:v>125.2361375</c:v>
                </c:pt>
                <c:pt idx="18">
                  <c:v>123.54440000000001</c:v>
                </c:pt>
                <c:pt idx="19">
                  <c:v>120.2226125</c:v>
                </c:pt>
              </c:numCache>
            </c:numRef>
          </c:val>
        </c:ser>
        <c:ser>
          <c:idx val="2"/>
          <c:order val="2"/>
          <c:tx>
            <c:strRef>
              <c:f>ICMPE!$A$6</c:f>
              <c:strCache>
                <c:ptCount val="1"/>
                <c:pt idx="0">
                  <c:v>Sudeste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showVal val="1"/>
          </c:dLbls>
          <c:cat>
            <c:numRef>
              <c:f>ICMPE!$C$3:$V$3</c:f>
              <c:numCache>
                <c:formatCode>mmm/yy</c:formatCode>
                <c:ptCount val="20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</c:numCache>
            </c:numRef>
          </c:cat>
          <c:val>
            <c:numRef>
              <c:f>ICMPE!$C$6:$V$6</c:f>
              <c:numCache>
                <c:formatCode>0</c:formatCode>
                <c:ptCount val="20"/>
                <c:pt idx="0">
                  <c:v>107.97018</c:v>
                </c:pt>
                <c:pt idx="1">
                  <c:v>110.2525175</c:v>
                </c:pt>
                <c:pt idx="2">
                  <c:v>114.623155</c:v>
                </c:pt>
                <c:pt idx="3">
                  <c:v>119.33965499999999</c:v>
                </c:pt>
                <c:pt idx="4">
                  <c:v>121.47444250000001</c:v>
                </c:pt>
                <c:pt idx="5">
                  <c:v>121.0746225</c:v>
                </c:pt>
                <c:pt idx="6">
                  <c:v>115.279545</c:v>
                </c:pt>
                <c:pt idx="7">
                  <c:v>117.20177749999998</c:v>
                </c:pt>
                <c:pt idx="8">
                  <c:v>107.19816999999999</c:v>
                </c:pt>
                <c:pt idx="9">
                  <c:v>115.060385</c:v>
                </c:pt>
                <c:pt idx="10">
                  <c:v>114.81322500000002</c:v>
                </c:pt>
                <c:pt idx="11">
                  <c:v>113.88437999999998</c:v>
                </c:pt>
                <c:pt idx="12">
                  <c:v>114.8418575</c:v>
                </c:pt>
                <c:pt idx="13">
                  <c:v>110.5954625</c:v>
                </c:pt>
                <c:pt idx="14">
                  <c:v>117.8997675</c:v>
                </c:pt>
                <c:pt idx="15">
                  <c:v>118.63045750000001</c:v>
                </c:pt>
                <c:pt idx="16">
                  <c:v>118.225615</c:v>
                </c:pt>
                <c:pt idx="17">
                  <c:v>118.00919500000002</c:v>
                </c:pt>
                <c:pt idx="18">
                  <c:v>114.56529499999999</c:v>
                </c:pt>
                <c:pt idx="19">
                  <c:v>111.8608275</c:v>
                </c:pt>
              </c:numCache>
            </c:numRef>
          </c:val>
        </c:ser>
        <c:ser>
          <c:idx val="3"/>
          <c:order val="3"/>
          <c:tx>
            <c:strRef>
              <c:f>ICMPE!$A$7</c:f>
              <c:strCache>
                <c:ptCount val="1"/>
                <c:pt idx="0">
                  <c:v>Sul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showVal val="1"/>
          </c:dLbls>
          <c:cat>
            <c:numRef>
              <c:f>ICMPE!$C$3:$V$3</c:f>
              <c:numCache>
                <c:formatCode>mmm/yy</c:formatCode>
                <c:ptCount val="20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</c:numCache>
            </c:numRef>
          </c:cat>
          <c:val>
            <c:numRef>
              <c:f>ICMPE!$C$7:$V$7</c:f>
              <c:numCache>
                <c:formatCode>0</c:formatCode>
                <c:ptCount val="20"/>
                <c:pt idx="0">
                  <c:v>113.5002775</c:v>
                </c:pt>
                <c:pt idx="1">
                  <c:v>112.19476</c:v>
                </c:pt>
                <c:pt idx="2">
                  <c:v>114.38542999999999</c:v>
                </c:pt>
                <c:pt idx="3">
                  <c:v>121.54290499999999</c:v>
                </c:pt>
                <c:pt idx="4">
                  <c:v>122.62845499999999</c:v>
                </c:pt>
                <c:pt idx="5">
                  <c:v>125.64634249999999</c:v>
                </c:pt>
                <c:pt idx="6">
                  <c:v>117.780085</c:v>
                </c:pt>
                <c:pt idx="7">
                  <c:v>116.60555249999999</c:v>
                </c:pt>
                <c:pt idx="8">
                  <c:v>109.07599500000001</c:v>
                </c:pt>
                <c:pt idx="9">
                  <c:v>117.51725250000001</c:v>
                </c:pt>
                <c:pt idx="10">
                  <c:v>116.04610000000001</c:v>
                </c:pt>
                <c:pt idx="11">
                  <c:v>116.08245749999999</c:v>
                </c:pt>
                <c:pt idx="12">
                  <c:v>114.44485750000003</c:v>
                </c:pt>
                <c:pt idx="13">
                  <c:v>113.48266750000002</c:v>
                </c:pt>
                <c:pt idx="14">
                  <c:v>119.71481000000001</c:v>
                </c:pt>
                <c:pt idx="15">
                  <c:v>122.27229249999998</c:v>
                </c:pt>
                <c:pt idx="16">
                  <c:v>121.64205</c:v>
                </c:pt>
                <c:pt idx="17">
                  <c:v>120.04041500000001</c:v>
                </c:pt>
                <c:pt idx="18">
                  <c:v>115.18129999999999</c:v>
                </c:pt>
                <c:pt idx="19">
                  <c:v>112.0561575</c:v>
                </c:pt>
              </c:numCache>
            </c:numRef>
          </c:val>
        </c:ser>
        <c:ser>
          <c:idx val="4"/>
          <c:order val="4"/>
          <c:tx>
            <c:strRef>
              <c:f>ICMPE!$A$8</c:f>
              <c:strCache>
                <c:ptCount val="1"/>
                <c:pt idx="0">
                  <c:v>Centro-Oeste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showVal val="1"/>
          </c:dLbls>
          <c:cat>
            <c:numRef>
              <c:f>ICMPE!$C$3:$V$3</c:f>
              <c:numCache>
                <c:formatCode>mmm/yy</c:formatCode>
                <c:ptCount val="20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</c:numCache>
            </c:numRef>
          </c:cat>
          <c:val>
            <c:numRef>
              <c:f>ICMPE!$C$8:$V$8</c:f>
              <c:numCache>
                <c:formatCode>0</c:formatCode>
                <c:ptCount val="20"/>
                <c:pt idx="0">
                  <c:v>118.94019249999999</c:v>
                </c:pt>
                <c:pt idx="1">
                  <c:v>116.15850749999998</c:v>
                </c:pt>
                <c:pt idx="2">
                  <c:v>121.1863875</c:v>
                </c:pt>
                <c:pt idx="3">
                  <c:v>123.45913</c:v>
                </c:pt>
                <c:pt idx="4">
                  <c:v>124.73445749999999</c:v>
                </c:pt>
                <c:pt idx="5">
                  <c:v>120.86508000000001</c:v>
                </c:pt>
                <c:pt idx="6">
                  <c:v>116.32051749999998</c:v>
                </c:pt>
                <c:pt idx="7">
                  <c:v>113.3805175</c:v>
                </c:pt>
                <c:pt idx="8">
                  <c:v>110.09173250000001</c:v>
                </c:pt>
                <c:pt idx="9">
                  <c:v>119.08256249999998</c:v>
                </c:pt>
                <c:pt idx="10">
                  <c:v>122.95491749999999</c:v>
                </c:pt>
                <c:pt idx="11">
                  <c:v>120.81950999999999</c:v>
                </c:pt>
                <c:pt idx="12">
                  <c:v>120.19246249999998</c:v>
                </c:pt>
                <c:pt idx="13">
                  <c:v>118.62679749999998</c:v>
                </c:pt>
                <c:pt idx="14">
                  <c:v>120.677215</c:v>
                </c:pt>
                <c:pt idx="15">
                  <c:v>122.10017999999998</c:v>
                </c:pt>
                <c:pt idx="16">
                  <c:v>123.4386825</c:v>
                </c:pt>
                <c:pt idx="17">
                  <c:v>123.67729750000001</c:v>
                </c:pt>
                <c:pt idx="18">
                  <c:v>115.89337749999999</c:v>
                </c:pt>
                <c:pt idx="19">
                  <c:v>113.660815</c:v>
                </c:pt>
              </c:numCache>
            </c:numRef>
          </c:val>
        </c:ser>
        <c:dLbls>
          <c:showVal val="1"/>
        </c:dLbls>
        <c:marker val="1"/>
        <c:axId val="84369408"/>
        <c:axId val="84370944"/>
      </c:lineChart>
      <c:dateAx>
        <c:axId val="84369408"/>
        <c:scaling>
          <c:orientation val="minMax"/>
        </c:scaling>
        <c:axPos val="b"/>
        <c:numFmt formatCode="mmm/yy" sourceLinked="1"/>
        <c:majorTickMark val="none"/>
        <c:tickLblPos val="nextTo"/>
        <c:crossAx val="84370944"/>
        <c:crosses val="autoZero"/>
        <c:auto val="1"/>
        <c:lblOffset val="100"/>
      </c:dateAx>
      <c:valAx>
        <c:axId val="84370944"/>
        <c:scaling>
          <c:orientation val="minMax"/>
          <c:min val="100"/>
        </c:scaling>
        <c:axPos val="l"/>
        <c:numFmt formatCode="0" sourceLinked="1"/>
        <c:tickLblPos val="none"/>
        <c:crossAx val="843694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3888963651778402E-2"/>
          <c:y val="0.82055956991856649"/>
          <c:w val="0.85159867369462561"/>
          <c:h val="0.1388888888888889"/>
        </c:manualLayout>
      </c:layout>
    </c:legend>
    <c:plotVisOnly val="1"/>
  </c:chart>
  <c:spPr>
    <a:ln>
      <a:noFill/>
    </a:ln>
  </c:spPr>
  <c:txPr>
    <a:bodyPr/>
    <a:lstStyle/>
    <a:p>
      <a:pPr>
        <a:defRPr sz="12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4"/>
  <c:chart>
    <c:title>
      <c:tx>
        <c:rich>
          <a:bodyPr/>
          <a:lstStyle/>
          <a:p>
            <a:pPr>
              <a:defRPr/>
            </a:pPr>
            <a:r>
              <a:rPr lang="pt-BR"/>
              <a:t>ISA - Índice da Situação Atual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2080862373911496E-2"/>
          <c:y val="0.14032241607099136"/>
          <c:w val="0.93295246684619682"/>
          <c:h val="0.67237803538678687"/>
        </c:manualLayout>
      </c:layout>
      <c:lineChart>
        <c:grouping val="stacked"/>
        <c:ser>
          <c:idx val="0"/>
          <c:order val="0"/>
          <c:dLbls>
            <c:dLblPos val="t"/>
            <c:showVal val="1"/>
          </c:dLbls>
          <c:cat>
            <c:numRef>
              <c:f>ISA!$AF$7:$AF$28</c:f>
              <c:numCache>
                <c:formatCode>mmm/yy</c:formatCode>
                <c:ptCount val="22"/>
                <c:pt idx="0">
                  <c:v>40969</c:v>
                </c:pt>
                <c:pt idx="1">
                  <c:v>41000</c:v>
                </c:pt>
                <c:pt idx="2">
                  <c:v>41030</c:v>
                </c:pt>
                <c:pt idx="3">
                  <c:v>41061</c:v>
                </c:pt>
                <c:pt idx="4">
                  <c:v>41091</c:v>
                </c:pt>
                <c:pt idx="5">
                  <c:v>41122</c:v>
                </c:pt>
                <c:pt idx="6">
                  <c:v>41153</c:v>
                </c:pt>
                <c:pt idx="7">
                  <c:v>41183</c:v>
                </c:pt>
                <c:pt idx="8">
                  <c:v>41214</c:v>
                </c:pt>
                <c:pt idx="9">
                  <c:v>41244</c:v>
                </c:pt>
                <c:pt idx="10">
                  <c:v>41275</c:v>
                </c:pt>
                <c:pt idx="11">
                  <c:v>41306</c:v>
                </c:pt>
                <c:pt idx="12">
                  <c:v>41334</c:v>
                </c:pt>
                <c:pt idx="13">
                  <c:v>41365</c:v>
                </c:pt>
                <c:pt idx="14">
                  <c:v>41395</c:v>
                </c:pt>
                <c:pt idx="15">
                  <c:v>41426</c:v>
                </c:pt>
                <c:pt idx="16">
                  <c:v>41456</c:v>
                </c:pt>
                <c:pt idx="17">
                  <c:v>41487</c:v>
                </c:pt>
                <c:pt idx="18">
                  <c:v>41518</c:v>
                </c:pt>
                <c:pt idx="19">
                  <c:v>41548</c:v>
                </c:pt>
                <c:pt idx="20">
                  <c:v>41579</c:v>
                </c:pt>
                <c:pt idx="21">
                  <c:v>41609</c:v>
                </c:pt>
              </c:numCache>
            </c:numRef>
          </c:cat>
          <c:val>
            <c:numRef>
              <c:f>ISA!$AG$7:$AG$28</c:f>
              <c:numCache>
                <c:formatCode>General</c:formatCode>
                <c:ptCount val="22"/>
                <c:pt idx="0">
                  <c:v>90</c:v>
                </c:pt>
                <c:pt idx="1">
                  <c:v>90</c:v>
                </c:pt>
                <c:pt idx="2">
                  <c:v>94</c:v>
                </c:pt>
                <c:pt idx="3" formatCode="0">
                  <c:v>94.164135000000002</c:v>
                </c:pt>
                <c:pt idx="4" formatCode="0">
                  <c:v>95.585969999999989</c:v>
                </c:pt>
                <c:pt idx="5" formatCode="0">
                  <c:v>100.40446500000002</c:v>
                </c:pt>
                <c:pt idx="6" formatCode="0">
                  <c:v>102.96105500000002</c:v>
                </c:pt>
                <c:pt idx="7" formatCode="0">
                  <c:v>105.91314500000001</c:v>
                </c:pt>
                <c:pt idx="8" formatCode="0">
                  <c:v>106.43962500000004</c:v>
                </c:pt>
                <c:pt idx="9" formatCode="0">
                  <c:v>115</c:v>
                </c:pt>
                <c:pt idx="10" formatCode="0">
                  <c:v>83</c:v>
                </c:pt>
                <c:pt idx="11" formatCode="0">
                  <c:v>91.078879999999984</c:v>
                </c:pt>
                <c:pt idx="12" formatCode="0">
                  <c:v>97.142834999999977</c:v>
                </c:pt>
                <c:pt idx="13" formatCode="0">
                  <c:v>99.225465</c:v>
                </c:pt>
                <c:pt idx="14" formatCode="0">
                  <c:v>99.797420000000017</c:v>
                </c:pt>
                <c:pt idx="15" formatCode="0">
                  <c:v>95.585714999999979</c:v>
                </c:pt>
                <c:pt idx="16" formatCode="0">
                  <c:v>100.25576999999998</c:v>
                </c:pt>
                <c:pt idx="17" formatCode="0">
                  <c:v>99.409200000000013</c:v>
                </c:pt>
                <c:pt idx="18" formatCode="0">
                  <c:v>98.452640000000002</c:v>
                </c:pt>
                <c:pt idx="19" formatCode="0">
                  <c:v>103.28668</c:v>
                </c:pt>
                <c:pt idx="20" formatCode="0">
                  <c:v>106.13065</c:v>
                </c:pt>
                <c:pt idx="21" formatCode="0">
                  <c:v>111.52486500000002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84585472"/>
        <c:axId val="84587264"/>
      </c:lineChart>
      <c:dateAx>
        <c:axId val="84585472"/>
        <c:scaling>
          <c:orientation val="minMax"/>
        </c:scaling>
        <c:axPos val="b"/>
        <c:numFmt formatCode="mmm/yy" sourceLinked="1"/>
        <c:tickLblPos val="nextTo"/>
        <c:crossAx val="84587264"/>
        <c:crosses val="autoZero"/>
        <c:auto val="1"/>
        <c:lblOffset val="100"/>
      </c:dateAx>
      <c:valAx>
        <c:axId val="84587264"/>
        <c:scaling>
          <c:orientation val="minMax"/>
          <c:max val="140"/>
          <c:min val="80"/>
        </c:scaling>
        <c:delete val="1"/>
        <c:axPos val="l"/>
        <c:numFmt formatCode="General" sourceLinked="1"/>
        <c:tickLblPos val="none"/>
        <c:crossAx val="84585472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200"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>
        <c:manualLayout>
          <c:layoutTarget val="inner"/>
          <c:xMode val="edge"/>
          <c:yMode val="edge"/>
          <c:x val="3.1580910541475889E-2"/>
          <c:y val="5.2833813640730115E-2"/>
          <c:w val="0.922802218676393"/>
          <c:h val="0.7111692270454667"/>
        </c:manualLayout>
      </c:layout>
      <c:lineChart>
        <c:grouping val="standard"/>
        <c:ser>
          <c:idx val="0"/>
          <c:order val="0"/>
          <c:tx>
            <c:strRef>
              <c:f>ISA!$A$17</c:f>
              <c:strCache>
                <c:ptCount val="1"/>
                <c:pt idx="0">
                  <c:v>MEI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layout>
                <c:manualLayout>
                  <c:x val="-4.2145593869731802E-2"/>
                  <c:y val="-3.8424591738712779E-2"/>
                </c:manualLayout>
              </c:layout>
              <c:showVal val="1"/>
            </c:dLbl>
            <c:showVal val="1"/>
          </c:dLbls>
          <c:cat>
            <c:numRef>
              <c:f>ISA!$R$16:$T$16</c:f>
              <c:numCache>
                <c:formatCode>mmm/yy</c:formatCode>
                <c:ptCount val="3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</c:numCache>
            </c:numRef>
          </c:cat>
          <c:val>
            <c:numRef>
              <c:f>ISA!$R$17:$T$17</c:f>
              <c:numCache>
                <c:formatCode>0</c:formatCode>
                <c:ptCount val="3"/>
                <c:pt idx="0">
                  <c:v>102.03766000000002</c:v>
                </c:pt>
                <c:pt idx="1">
                  <c:v>108.10852999999999</c:v>
                </c:pt>
                <c:pt idx="2">
                  <c:v>117.94744500000002</c:v>
                </c:pt>
              </c:numCache>
            </c:numRef>
          </c:val>
        </c:ser>
        <c:ser>
          <c:idx val="1"/>
          <c:order val="1"/>
          <c:tx>
            <c:strRef>
              <c:f>ISA!$A$18</c:f>
              <c:strCache>
                <c:ptCount val="1"/>
                <c:pt idx="0">
                  <c:v>ME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layout>
                <c:manualLayout>
                  <c:x val="-3.0651340996168612E-2"/>
                  <c:y val="-3.8424591738712779E-2"/>
                </c:manualLayout>
              </c:layout>
              <c:showVal val="1"/>
            </c:dLbl>
            <c:showVal val="1"/>
          </c:dLbls>
          <c:cat>
            <c:numRef>
              <c:f>ISA!$R$16:$T$16</c:f>
              <c:numCache>
                <c:formatCode>mmm/yy</c:formatCode>
                <c:ptCount val="3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</c:numCache>
            </c:numRef>
          </c:cat>
          <c:val>
            <c:numRef>
              <c:f>ISA!$R$18:$T$18</c:f>
              <c:numCache>
                <c:formatCode>0</c:formatCode>
                <c:ptCount val="3"/>
                <c:pt idx="0">
                  <c:v>103.95990500000002</c:v>
                </c:pt>
                <c:pt idx="1">
                  <c:v>104.85071500000001</c:v>
                </c:pt>
                <c:pt idx="2">
                  <c:v>108.02373499999999</c:v>
                </c:pt>
              </c:numCache>
            </c:numRef>
          </c:val>
        </c:ser>
        <c:ser>
          <c:idx val="2"/>
          <c:order val="2"/>
          <c:tx>
            <c:strRef>
              <c:f>ISA!$A$19</c:f>
              <c:strCache>
                <c:ptCount val="1"/>
                <c:pt idx="0">
                  <c:v>EPP</c:v>
                </c:pt>
              </c:strCache>
            </c:strRef>
          </c:tx>
          <c:dLbls>
            <c:dLbl>
              <c:idx val="2"/>
              <c:layout/>
              <c:showVal val="1"/>
            </c:dLbl>
            <c:dLbl>
              <c:idx val="3"/>
              <c:layout>
                <c:manualLayout>
                  <c:x val="-3.4482758620689655E-2"/>
                  <c:y val="2.4015369836695485E-2"/>
                </c:manualLayout>
              </c:layout>
              <c:showVal val="1"/>
            </c:dLbl>
            <c:delete val="1"/>
          </c:dLbls>
          <c:cat>
            <c:numRef>
              <c:f>ISA!$R$16:$T$16</c:f>
              <c:numCache>
                <c:formatCode>mmm/yy</c:formatCode>
                <c:ptCount val="3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</c:numCache>
            </c:numRef>
          </c:cat>
          <c:val>
            <c:numRef>
              <c:f>ISA!$R$19:$T$19</c:f>
              <c:numCache>
                <c:formatCode>0</c:formatCode>
                <c:ptCount val="3"/>
                <c:pt idx="0">
                  <c:v>106.32133499999999</c:v>
                </c:pt>
                <c:pt idx="1">
                  <c:v>104.88688500000001</c:v>
                </c:pt>
                <c:pt idx="2">
                  <c:v>96.765285000000006</c:v>
                </c:pt>
              </c:numCache>
            </c:numRef>
          </c:val>
        </c:ser>
        <c:marker val="1"/>
        <c:axId val="84620800"/>
        <c:axId val="84622336"/>
      </c:lineChart>
      <c:dateAx>
        <c:axId val="84620800"/>
        <c:scaling>
          <c:orientation val="minMax"/>
        </c:scaling>
        <c:axPos val="b"/>
        <c:numFmt formatCode="mmm/yy" sourceLinked="1"/>
        <c:tickLblPos val="nextTo"/>
        <c:crossAx val="84622336"/>
        <c:crosses val="autoZero"/>
        <c:auto val="1"/>
        <c:lblOffset val="100"/>
      </c:dateAx>
      <c:valAx>
        <c:axId val="84622336"/>
        <c:scaling>
          <c:orientation val="minMax"/>
          <c:max val="120"/>
          <c:min val="90"/>
        </c:scaling>
        <c:axPos val="l"/>
        <c:numFmt formatCode="0" sourceLinked="1"/>
        <c:tickLblPos val="none"/>
        <c:crossAx val="8462080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8.0365296803652966E-2"/>
          <c:y val="4.9751243781094495E-2"/>
          <c:w val="0.91963470319634699"/>
          <c:h val="0.65301908496173389"/>
        </c:manualLayout>
      </c:layout>
      <c:lineChart>
        <c:grouping val="standard"/>
        <c:ser>
          <c:idx val="0"/>
          <c:order val="0"/>
          <c:tx>
            <c:strRef>
              <c:f>ISA!$A$11</c:f>
              <c:strCache>
                <c:ptCount val="1"/>
                <c:pt idx="0">
                  <c:v>Comércio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2.1777787685432724E-2"/>
                  <c:y val="-7.0364810414019052E-3"/>
                </c:manualLayout>
              </c:layout>
              <c:showVal val="1"/>
            </c:dLbl>
            <c:showVal val="1"/>
          </c:dLbls>
          <c:cat>
            <c:numRef>
              <c:f>ISA!$R$10:$T$10</c:f>
              <c:numCache>
                <c:formatCode>mmm/yy</c:formatCode>
                <c:ptCount val="3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</c:numCache>
            </c:numRef>
          </c:cat>
          <c:val>
            <c:numRef>
              <c:f>ISA!$R$11:$T$11</c:f>
              <c:numCache>
                <c:formatCode>0</c:formatCode>
                <c:ptCount val="3"/>
                <c:pt idx="0">
                  <c:v>101.41058000000002</c:v>
                </c:pt>
                <c:pt idx="1">
                  <c:v>105.30561</c:v>
                </c:pt>
                <c:pt idx="2">
                  <c:v>113.54743999999999</c:v>
                </c:pt>
              </c:numCache>
            </c:numRef>
          </c:val>
        </c:ser>
        <c:ser>
          <c:idx val="1"/>
          <c:order val="1"/>
          <c:tx>
            <c:strRef>
              <c:f>ISA!$A$12</c:f>
              <c:strCache>
                <c:ptCount val="1"/>
                <c:pt idx="0">
                  <c:v>Construção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3.9475234263757382E-3"/>
                  <c:y val="2.1033608062066056E-2"/>
                </c:manualLayout>
              </c:layout>
              <c:showVal val="1"/>
            </c:dLbl>
            <c:showVal val="1"/>
          </c:dLbls>
          <c:cat>
            <c:numRef>
              <c:f>ISA!$R$10:$T$10</c:f>
              <c:numCache>
                <c:formatCode>mmm/yy</c:formatCode>
                <c:ptCount val="3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</c:numCache>
            </c:numRef>
          </c:cat>
          <c:val>
            <c:numRef>
              <c:f>ISA!$R$12:$T$12</c:f>
              <c:numCache>
                <c:formatCode>0</c:formatCode>
                <c:ptCount val="3"/>
                <c:pt idx="0">
                  <c:v>106.57703000000001</c:v>
                </c:pt>
                <c:pt idx="1">
                  <c:v>106.44377</c:v>
                </c:pt>
                <c:pt idx="2">
                  <c:v>101.76849</c:v>
                </c:pt>
              </c:numCache>
            </c:numRef>
          </c:val>
        </c:ser>
        <c:ser>
          <c:idx val="2"/>
          <c:order val="2"/>
          <c:tx>
            <c:strRef>
              <c:f>ISA!$A$13</c:f>
              <c:strCache>
                <c:ptCount val="1"/>
                <c:pt idx="0">
                  <c:v>Indústria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showVal val="1"/>
          </c:dLbls>
          <c:cat>
            <c:numRef>
              <c:f>ISA!$R$10:$T$10</c:f>
              <c:numCache>
                <c:formatCode>mmm/yy</c:formatCode>
                <c:ptCount val="3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</c:numCache>
            </c:numRef>
          </c:cat>
          <c:val>
            <c:numRef>
              <c:f>ISA!$R$13:$T$13</c:f>
              <c:numCache>
                <c:formatCode>0</c:formatCode>
                <c:ptCount val="3"/>
                <c:pt idx="0">
                  <c:v>105.679025</c:v>
                </c:pt>
                <c:pt idx="1">
                  <c:v>107.63933499999999</c:v>
                </c:pt>
                <c:pt idx="2">
                  <c:v>102.657815</c:v>
                </c:pt>
              </c:numCache>
            </c:numRef>
          </c:val>
        </c:ser>
        <c:ser>
          <c:idx val="3"/>
          <c:order val="3"/>
          <c:tx>
            <c:strRef>
              <c:f>ISA!$A$14</c:f>
              <c:strCache>
                <c:ptCount val="1"/>
                <c:pt idx="0">
                  <c:v>Serviços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"/>
                  <c:y val="3.5553298955942572E-2"/>
                </c:manualLayout>
              </c:layout>
              <c:showVal val="1"/>
            </c:dLbl>
            <c:showVal val="1"/>
          </c:dLbls>
          <c:cat>
            <c:numRef>
              <c:f>ISA!$R$10:$T$10</c:f>
              <c:numCache>
                <c:formatCode>mmm/yy</c:formatCode>
                <c:ptCount val="3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</c:numCache>
            </c:numRef>
          </c:cat>
          <c:val>
            <c:numRef>
              <c:f>ISA!$R$14:$T$14</c:f>
              <c:numCache>
                <c:formatCode>0</c:formatCode>
                <c:ptCount val="3"/>
                <c:pt idx="0">
                  <c:v>105.083685</c:v>
                </c:pt>
                <c:pt idx="1">
                  <c:v>106.93107000000002</c:v>
                </c:pt>
                <c:pt idx="2">
                  <c:v>112.50038499999998</c:v>
                </c:pt>
              </c:numCache>
            </c:numRef>
          </c:val>
        </c:ser>
        <c:marker val="1"/>
        <c:axId val="84748928"/>
        <c:axId val="84775296"/>
      </c:lineChart>
      <c:dateAx>
        <c:axId val="84748928"/>
        <c:scaling>
          <c:orientation val="minMax"/>
        </c:scaling>
        <c:axPos val="b"/>
        <c:numFmt formatCode="mmm/yy" sourceLinked="1"/>
        <c:tickLblPos val="nextTo"/>
        <c:crossAx val="84775296"/>
        <c:crosses val="autoZero"/>
        <c:auto val="1"/>
        <c:lblOffset val="100"/>
      </c:dateAx>
      <c:valAx>
        <c:axId val="84775296"/>
        <c:scaling>
          <c:orientation val="minMax"/>
          <c:max val="120"/>
        </c:scaling>
        <c:axPos val="l"/>
        <c:numFmt formatCode="0" sourceLinked="1"/>
        <c:tickLblPos val="none"/>
        <c:crossAx val="847489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627296587926548E-2"/>
          <c:y val="0.81607495806579511"/>
          <c:w val="0.82082383819670002"/>
          <c:h val="0.15678799987179551"/>
        </c:manualLayout>
      </c:layout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8.0365296803652966E-2"/>
          <c:y val="4.9751243781094495E-2"/>
          <c:w val="0.91963470319634699"/>
          <c:h val="0.65301908496173389"/>
        </c:manualLayout>
      </c:layout>
      <c:lineChart>
        <c:grouping val="standard"/>
        <c:ser>
          <c:idx val="0"/>
          <c:order val="0"/>
          <c:tx>
            <c:strRef>
              <c:f>ISA!$A$4</c:f>
              <c:strCache>
                <c:ptCount val="1"/>
                <c:pt idx="0">
                  <c:v>Norte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1.1630547862909724E-2"/>
                  <c:y val="-4.575169154646775E-2"/>
                </c:manualLayout>
              </c:layout>
              <c:showVal val="1"/>
            </c:dLbl>
            <c:showVal val="1"/>
          </c:dLbls>
          <c:cat>
            <c:numRef>
              <c:f>ISA!$R$3:$T$3</c:f>
              <c:numCache>
                <c:formatCode>mmm/yy</c:formatCode>
                <c:ptCount val="3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</c:numCache>
            </c:numRef>
          </c:cat>
          <c:val>
            <c:numRef>
              <c:f>ISA!$R$4:$T$4</c:f>
              <c:numCache>
                <c:formatCode>0</c:formatCode>
                <c:ptCount val="3"/>
                <c:pt idx="0">
                  <c:v>100.87119</c:v>
                </c:pt>
                <c:pt idx="1">
                  <c:v>106.21413000000001</c:v>
                </c:pt>
                <c:pt idx="2">
                  <c:v>113.56482000000001</c:v>
                </c:pt>
              </c:numCache>
            </c:numRef>
          </c:val>
        </c:ser>
        <c:ser>
          <c:idx val="1"/>
          <c:order val="1"/>
          <c:tx>
            <c:strRef>
              <c:f>ISA!$A$5</c:f>
              <c:strCache>
                <c:ptCount val="1"/>
                <c:pt idx="0">
                  <c:v>Nordeste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showVal val="1"/>
          </c:dLbls>
          <c:cat>
            <c:numRef>
              <c:f>ISA!$R$3:$T$3</c:f>
              <c:numCache>
                <c:formatCode>mmm/yy</c:formatCode>
                <c:ptCount val="3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</c:numCache>
            </c:numRef>
          </c:cat>
          <c:val>
            <c:numRef>
              <c:f>ISA!$R$5:$T$5</c:f>
              <c:numCache>
                <c:formatCode>0</c:formatCode>
                <c:ptCount val="3"/>
                <c:pt idx="0">
                  <c:v>101.57853499999999</c:v>
                </c:pt>
                <c:pt idx="1">
                  <c:v>108.86682500000002</c:v>
                </c:pt>
                <c:pt idx="2">
                  <c:v>122.60775500000001</c:v>
                </c:pt>
              </c:numCache>
            </c:numRef>
          </c:val>
        </c:ser>
        <c:ser>
          <c:idx val="2"/>
          <c:order val="2"/>
          <c:tx>
            <c:strRef>
              <c:f>ISA!$A$6</c:f>
              <c:strCache>
                <c:ptCount val="1"/>
                <c:pt idx="0">
                  <c:v>Sudeste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1.1630547862909724E-2"/>
                  <c:y val="6.4525350841776394E-2"/>
                </c:manualLayout>
              </c:layout>
              <c:showVal val="1"/>
            </c:dLbl>
            <c:showVal val="1"/>
          </c:dLbls>
          <c:cat>
            <c:numRef>
              <c:f>ISA!$R$3:$T$3</c:f>
              <c:numCache>
                <c:formatCode>mmm/yy</c:formatCode>
                <c:ptCount val="3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</c:numCache>
            </c:numRef>
          </c:cat>
          <c:val>
            <c:numRef>
              <c:f>ISA!$R$6:$T$6</c:f>
              <c:numCache>
                <c:formatCode>0</c:formatCode>
                <c:ptCount val="3"/>
                <c:pt idx="0">
                  <c:v>102.478295</c:v>
                </c:pt>
                <c:pt idx="1">
                  <c:v>103.72095</c:v>
                </c:pt>
                <c:pt idx="2">
                  <c:v>108.369795</c:v>
                </c:pt>
              </c:numCache>
            </c:numRef>
          </c:val>
        </c:ser>
        <c:ser>
          <c:idx val="3"/>
          <c:order val="3"/>
          <c:tx>
            <c:strRef>
              <c:f>ISA!$A$7</c:f>
              <c:strCache>
                <c:ptCount val="1"/>
                <c:pt idx="0">
                  <c:v>Sul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1.1630547862909724E-2"/>
                  <c:y val="1.290507016835528E-2"/>
                </c:manualLayout>
              </c:layout>
              <c:showVal val="1"/>
            </c:dLbl>
            <c:showVal val="1"/>
          </c:dLbls>
          <c:cat>
            <c:numRef>
              <c:f>ISA!$R$3:$T$3</c:f>
              <c:numCache>
                <c:formatCode>mmm/yy</c:formatCode>
                <c:ptCount val="3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</c:numCache>
            </c:numRef>
          </c:cat>
          <c:val>
            <c:numRef>
              <c:f>ISA!$R$7:$T$7</c:f>
              <c:numCache>
                <c:formatCode>0</c:formatCode>
                <c:ptCount val="3"/>
                <c:pt idx="0">
                  <c:v>106.68514500000001</c:v>
                </c:pt>
                <c:pt idx="1">
                  <c:v>109.94067000000001</c:v>
                </c:pt>
                <c:pt idx="2">
                  <c:v>109.40767000000001</c:v>
                </c:pt>
              </c:numCache>
            </c:numRef>
          </c:val>
        </c:ser>
        <c:ser>
          <c:idx val="4"/>
          <c:order val="4"/>
          <c:tx>
            <c:strRef>
              <c:f>ISA!$A$8</c:f>
              <c:strCache>
                <c:ptCount val="1"/>
                <c:pt idx="0">
                  <c:v>Centro-Oeste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1.1630547862909724E-2"/>
                  <c:y val="-3.1902620576033568E-2"/>
                </c:manualLayout>
              </c:layout>
              <c:showVal val="1"/>
            </c:dLbl>
            <c:showVal val="1"/>
          </c:dLbls>
          <c:cat>
            <c:numRef>
              <c:f>ISA!$R$3:$T$3</c:f>
              <c:numCache>
                <c:formatCode>mmm/yy</c:formatCode>
                <c:ptCount val="3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</c:numCache>
            </c:numRef>
          </c:cat>
          <c:val>
            <c:numRef>
              <c:f>ISA!$R$8:$T$8</c:f>
              <c:numCache>
                <c:formatCode>0</c:formatCode>
                <c:ptCount val="3"/>
                <c:pt idx="0">
                  <c:v>105.476455</c:v>
                </c:pt>
                <c:pt idx="1">
                  <c:v>105.70237499999999</c:v>
                </c:pt>
                <c:pt idx="2">
                  <c:v>109.84650999999999</c:v>
                </c:pt>
              </c:numCache>
            </c:numRef>
          </c:val>
        </c:ser>
        <c:marker val="1"/>
        <c:axId val="84841600"/>
        <c:axId val="84843136"/>
      </c:lineChart>
      <c:dateAx>
        <c:axId val="84841600"/>
        <c:scaling>
          <c:orientation val="minMax"/>
        </c:scaling>
        <c:axPos val="b"/>
        <c:numFmt formatCode="mmm/yy" sourceLinked="1"/>
        <c:tickLblPos val="nextTo"/>
        <c:crossAx val="84843136"/>
        <c:crosses val="autoZero"/>
        <c:auto val="1"/>
        <c:lblOffset val="100"/>
      </c:dateAx>
      <c:valAx>
        <c:axId val="84843136"/>
        <c:scaling>
          <c:orientation val="minMax"/>
          <c:max val="130"/>
          <c:min val="90"/>
        </c:scaling>
        <c:axPos val="l"/>
        <c:numFmt formatCode="0" sourceLinked="1"/>
        <c:tickLblPos val="none"/>
        <c:crossAx val="848416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1104981415544507E-2"/>
          <c:y val="0.81607495806579533"/>
          <c:w val="0.95427576792142266"/>
          <c:h val="0.18392504999444509"/>
        </c:manualLayout>
      </c:layout>
    </c:legend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Faturamento (Dezembro/13)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2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-2.10898186575465E-2"/>
                  <c:y val="-5.7308513570249318E-2"/>
                </c:manualLayout>
              </c:layout>
              <c:showVal val="1"/>
            </c:dLbl>
            <c:dLbl>
              <c:idx val="1"/>
              <c:layout>
                <c:manualLayout>
                  <c:x val="-8.305299865685822E-3"/>
                  <c:y val="-1.4819209242680285E-2"/>
                </c:manualLayout>
              </c:layout>
              <c:showVal val="1"/>
            </c:dLbl>
            <c:dLbl>
              <c:idx val="2"/>
              <c:layout>
                <c:manualLayout>
                  <c:x val="4.5289915345088895E-2"/>
                  <c:y val="-6.768118026342596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Val val="1"/>
          </c:dLbls>
          <c:cat>
            <c:strRef>
              <c:f>Faturam.!$V$3:$X$3</c:f>
              <c:strCache>
                <c:ptCount val="3"/>
                <c:pt idx="0">
                  <c:v>Aumento</c:v>
                </c:pt>
                <c:pt idx="1">
                  <c:v>Dimininuição</c:v>
                </c:pt>
                <c:pt idx="2">
                  <c:v>Estabilidade</c:v>
                </c:pt>
              </c:strCache>
            </c:strRef>
          </c:cat>
          <c:val>
            <c:numRef>
              <c:f>Faturam.!$V$6:$X$6</c:f>
              <c:numCache>
                <c:formatCode>0%</c:formatCode>
                <c:ptCount val="3"/>
                <c:pt idx="0">
                  <c:v>0.42213980000000001</c:v>
                </c:pt>
                <c:pt idx="1">
                  <c:v>0.21591420000000006</c:v>
                </c:pt>
                <c:pt idx="2">
                  <c:v>0.3619460000000001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100"/>
          </a:pPr>
          <a:endParaRPr lang="pt-BR"/>
        </a:p>
      </c:txPr>
    </c:legend>
    <c:plotVisOnly val="1"/>
    <c:dispBlanksAs val="zero"/>
  </c:chart>
  <c:spPr>
    <a:ln>
      <a:noFill/>
    </a:ln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0.3517</cdr:x>
      <cdr:y>0.85366</cdr:y>
    </cdr:from>
    <cdr:to>
      <cdr:x>0.50557</cdr:x>
      <cdr:y>0.95122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52128" y="252028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50" dirty="0" smtClean="0"/>
            <a:t>108</a:t>
          </a:r>
          <a:endParaRPr lang="pt-BR" sz="1050" dirty="0"/>
        </a:p>
      </cdr:txBody>
    </cdr:sp>
  </cdr:relSizeAnchor>
  <cdr:relSizeAnchor xmlns:cdr="http://schemas.openxmlformats.org/drawingml/2006/chartDrawing">
    <cdr:from>
      <cdr:x>0.72539</cdr:x>
      <cdr:y>0.87805</cdr:y>
    </cdr:from>
    <cdr:to>
      <cdr:x>0.87926</cdr:x>
      <cdr:y>0.95122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376264" y="2592288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50" dirty="0" smtClean="0"/>
            <a:t>109</a:t>
          </a:r>
          <a:endParaRPr lang="pt-BR" sz="1050" dirty="0"/>
        </a:p>
      </cdr:txBody>
    </cdr:sp>
  </cdr:relSizeAnchor>
  <cdr:relSizeAnchor xmlns:cdr="http://schemas.openxmlformats.org/drawingml/2006/chartDrawing">
    <cdr:from>
      <cdr:x>0.46161</cdr:x>
      <cdr:y>0.92683</cdr:y>
    </cdr:from>
    <cdr:to>
      <cdr:x>0.61548</cdr:x>
      <cdr:y>1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1512168" y="2736304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50" dirty="0" smtClean="0"/>
            <a:t>110</a:t>
          </a:r>
          <a:endParaRPr lang="pt-BR" sz="105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0.85982</cdr:x>
      <cdr:y>0.72222</cdr:y>
    </cdr:from>
    <cdr:to>
      <cdr:x>1</cdr:x>
      <cdr:y>0.80549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692821" y="1872208"/>
          <a:ext cx="439019" cy="2158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900" dirty="0" smtClean="0"/>
            <a:t>118</a:t>
          </a:r>
          <a:endParaRPr lang="pt-BR" sz="900" dirty="0"/>
        </a:p>
      </cdr:txBody>
    </cdr:sp>
  </cdr:relSizeAnchor>
  <cdr:relSizeAnchor xmlns:cdr="http://schemas.openxmlformats.org/drawingml/2006/chartDrawing">
    <cdr:from>
      <cdr:x>0.34488</cdr:x>
      <cdr:y>0.72222</cdr:y>
    </cdr:from>
    <cdr:to>
      <cdr:x>0.48506</cdr:x>
      <cdr:y>0.80549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080120" y="1872208"/>
          <a:ext cx="439019" cy="2158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900" dirty="0" smtClean="0"/>
            <a:t>117</a:t>
          </a:r>
          <a:endParaRPr lang="pt-BR" sz="900" dirty="0"/>
        </a:p>
      </cdr:txBody>
    </cdr:sp>
  </cdr:relSizeAnchor>
  <cdr:relSizeAnchor xmlns:cdr="http://schemas.openxmlformats.org/drawingml/2006/chartDrawing">
    <cdr:from>
      <cdr:x>0.73575</cdr:x>
      <cdr:y>0.80556</cdr:y>
    </cdr:from>
    <cdr:to>
      <cdr:x>0.87593</cdr:x>
      <cdr:y>0.88882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2304256" y="2088232"/>
          <a:ext cx="439019" cy="2158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900" dirty="0" smtClean="0"/>
            <a:t>115</a:t>
          </a:r>
          <a:endParaRPr lang="pt-BR" sz="900" dirty="0"/>
        </a:p>
      </cdr:txBody>
    </cdr:sp>
  </cdr:relSizeAnchor>
  <cdr:relSizeAnchor xmlns:cdr="http://schemas.openxmlformats.org/drawingml/2006/chartDrawing">
    <cdr:from>
      <cdr:x>0.39087</cdr:x>
      <cdr:y>0.80556</cdr:y>
    </cdr:from>
    <cdr:to>
      <cdr:x>0.53105</cdr:x>
      <cdr:y>0.88882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1224136" y="2088232"/>
          <a:ext cx="439019" cy="2158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900" dirty="0" smtClean="0"/>
            <a:t>115</a:t>
          </a:r>
          <a:endParaRPr lang="pt-BR" sz="900" dirty="0"/>
        </a:p>
      </cdr:txBody>
    </cdr:sp>
  </cdr:relSizeAnchor>
  <cdr:relSizeAnchor xmlns:cdr="http://schemas.openxmlformats.org/drawingml/2006/chartDrawing">
    <cdr:from>
      <cdr:x>0.50583</cdr:x>
      <cdr:y>0.88889</cdr:y>
    </cdr:from>
    <cdr:to>
      <cdr:x>0.64601</cdr:x>
      <cdr:y>0.97215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1584176" y="2304256"/>
          <a:ext cx="439019" cy="2158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900" dirty="0" smtClean="0"/>
            <a:t>117</a:t>
          </a:r>
          <a:endParaRPr lang="pt-BR" sz="9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EF6F5A6-43A2-4B04-9947-A194EB6E098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47707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59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4" tIns="47407" rIns="94814" bIns="47407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FDA1511-9BF2-4F2E-88E0-9FBCD2E9DA7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09789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FDA12-02B4-428E-9871-CB4E42A42CA1}" type="slidenum">
              <a:rPr lang="pt-BR"/>
              <a:pPr/>
              <a:t>1</a:t>
            </a:fld>
            <a:endParaRPr lang="pt-BR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: quando o indicador atingir valores superiores a 100, isto refletirá um aumento efetivo (ou esperado) da variável analisada, até o limite de 200. Valores inferiores a 100 indicam queda efetiva (ou esperada) da variável analisada, até o limite de zero (máximo de pessimismo). Quando o indicador assumir número próximo a 100, indicará estabilidade efetiva (ou esperada) da variável analisada (nem otimismo nem pessimismo).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9205-BF3D-4E3F-BA76-9F876128821D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92263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: quando o indicador atingir valores superiores a 100, isto refletirá um aumento efetivo (ou esperado) da variável analisada, até o limite de 200. Valores inferiores a 100 indicam queda efetiva (ou esperada) da variável analisada, até o limite de zero (máximo de pessimismo). Quando o indicador assumir número próximo a 100, indicará estabilidade efetiva (ou esperada) da variável analisada (nem otimismo nem pessimismo).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9205-BF3D-4E3F-BA76-9F876128821D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92263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: quando o indicador atingir valores superiores a 100, isto refletirá um aumento efetivo (ou esperado) da variável analisada, até o limite de 200. Valores inferiores a 100 indicam queda efetiva (ou esperada) da variável analisada, até o limite de zero (máximo de pessimismo). Quando o indicador assumir número próximo a 100, indicará estabilidade efetiva (ou esperada) da variável analisada (nem otimismo nem pessimismo).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9205-BF3D-4E3F-BA76-9F876128821D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92263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FDA12-02B4-428E-9871-CB4E42A42CA1}" type="slidenum">
              <a:rPr lang="pt-BR"/>
              <a:pPr/>
              <a:t>35</a:t>
            </a:fld>
            <a:endParaRPr lang="pt-BR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29220694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5749807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00857586"/>
      </p:ext>
    </p:extLst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A2AD7-775C-413F-BFBA-E839961032F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68739788"/>
      </p:ext>
    </p:extLst>
  </p:cSld>
  <p:clrMapOvr>
    <a:masterClrMapping/>
  </p:clrMapOvr>
  <p:transition spd="slow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91880" y="6642100"/>
            <a:ext cx="4464050" cy="215900"/>
          </a:xfrm>
        </p:spPr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F6AF9-8A61-4F85-BC9F-010E91F2EED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57276877"/>
      </p:ext>
    </p:extLst>
  </p:cSld>
  <p:clrMapOvr>
    <a:masterClrMapping/>
  </p:clrMapOvr>
  <p:transition spd="slow"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BDA05-1FCB-41FB-8CD9-F83E97FFF80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36147427"/>
      </p:ext>
    </p:extLst>
  </p:cSld>
  <p:clrMapOvr>
    <a:masterClrMapping/>
  </p:clrMapOvr>
  <p:transition spd="slow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58888" y="2060575"/>
            <a:ext cx="348297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94263" y="2060575"/>
            <a:ext cx="3484562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D92F5-72D5-4DAF-99A9-62C4CC1140B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97747712"/>
      </p:ext>
    </p:extLst>
  </p:cSld>
  <p:clrMapOvr>
    <a:masterClrMapping/>
  </p:clrMapOvr>
  <p:transition spd="slow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4888B-4081-4581-9B15-D3A5E6FDB24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90584869"/>
      </p:ext>
    </p:extLst>
  </p:cSld>
  <p:clrMapOvr>
    <a:masterClrMapping/>
  </p:clrMapOvr>
  <p:transition spd="slow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D6E84-7FC7-48AC-A839-980D98F6492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37655183"/>
      </p:ext>
    </p:extLst>
  </p:cSld>
  <p:clrMapOvr>
    <a:masterClrMapping/>
  </p:clrMapOvr>
  <p:transition spd="slow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866A4-064D-4A86-BE42-5A952C9F828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45030239"/>
      </p:ext>
    </p:extLst>
  </p:cSld>
  <p:clrMapOvr>
    <a:masterClrMapping/>
  </p:clrMapOvr>
  <p:transition spd="slow"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1CCCB-9BC4-44BC-8252-37E09440DDB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08881268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16837936"/>
      </p:ext>
    </p:extLst>
  </p:cSld>
  <p:clrMapOvr>
    <a:masterClrMapping/>
  </p:clrMapOvr>
  <p:transition spd="slow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22DD3-145B-4C8F-93D1-1DECA785DAD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17194288"/>
      </p:ext>
    </p:extLst>
  </p:cSld>
  <p:clrMapOvr>
    <a:masterClrMapping/>
  </p:clrMapOvr>
  <p:transition spd="slow"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A8146-EFDB-4B4E-85DB-DE338F74A2D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5449274"/>
      </p:ext>
    </p:extLst>
  </p:cSld>
  <p:clrMapOvr>
    <a:masterClrMapping/>
  </p:clrMapOvr>
  <p:transition spd="slow"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21438" y="157163"/>
            <a:ext cx="2032000" cy="60801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23850" y="157163"/>
            <a:ext cx="5945188" cy="60801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B297-D730-426A-BBA3-E6B7E6A83E5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39961303"/>
      </p:ext>
    </p:extLst>
  </p:cSld>
  <p:clrMapOvr>
    <a:masterClrMapping/>
  </p:clrMapOvr>
  <p:transition spd="slow"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129588" cy="104457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1258888" y="2060575"/>
            <a:ext cx="7119937" cy="417671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995738" y="6397625"/>
            <a:ext cx="4464050" cy="215900"/>
          </a:xfrm>
        </p:spPr>
        <p:txBody>
          <a:bodyPr/>
          <a:lstStyle>
            <a:lvl1pPr>
              <a:defRPr/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596188" y="6400800"/>
            <a:ext cx="1090612" cy="227013"/>
          </a:xfrm>
        </p:spPr>
        <p:txBody>
          <a:bodyPr/>
          <a:lstStyle>
            <a:lvl1pPr>
              <a:defRPr/>
            </a:lvl1pPr>
          </a:lstStyle>
          <a:p>
            <a:fld id="{D4D15440-649A-4580-AAE3-957587B5757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02933034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1097316442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47331357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4844260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06383968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116645838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3713401756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1790814492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 rot="16200000">
            <a:off x="-3057804" y="3057804"/>
            <a:ext cx="6858000" cy="742392"/>
          </a:xfrm>
          <a:prstGeom prst="rect">
            <a:avLst/>
          </a:prstGeo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spd="slow">
    <p:strips dir="rd"/>
  </p:transition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2060575"/>
            <a:ext cx="7119937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  <a:endParaRPr lang="pt-BR" altLang="ja-JP" dirty="0" smtClean="0"/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536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000">
                <a:solidFill>
                  <a:srgbClr val="5F5F5F"/>
                </a:solidFill>
              </a:defRPr>
            </a:lvl1pPr>
          </a:lstStyle>
          <a:p>
            <a:endParaRPr lang="pt-BR"/>
          </a:p>
        </p:txBody>
      </p:sp>
      <p:sp>
        <p:nvSpPr>
          <p:cNvPr id="536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95738" y="6397625"/>
            <a:ext cx="44640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900">
                <a:solidFill>
                  <a:srgbClr val="000080"/>
                </a:solidFill>
              </a:defRPr>
            </a:lvl1pPr>
          </a:lstStyle>
          <a:p>
            <a:r>
              <a:rPr lang="pt-BR" altLang="ja-JP" smtClean="0"/>
              <a:t>Fonte: SEBRAE/FIPE</a:t>
            </a:r>
            <a:endParaRPr lang="pt-BR"/>
          </a:p>
        </p:txBody>
      </p:sp>
      <p:sp>
        <p:nvSpPr>
          <p:cNvPr id="536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3388" y="6630987"/>
            <a:ext cx="1090612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900">
                <a:solidFill>
                  <a:srgbClr val="000080"/>
                </a:solidFill>
              </a:defRPr>
            </a:lvl1pPr>
          </a:lstStyle>
          <a:p>
            <a:fld id="{B63E7C18-ECFE-4076-B95B-A3BA18392029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53658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196752"/>
          </a:xfrm>
          <a:prstGeom prst="rect">
            <a:avLst/>
          </a:prstGeom>
          <a:solidFill>
            <a:srgbClr val="0E34AC"/>
          </a:solidFill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pt-BR"/>
          </a:p>
        </p:txBody>
      </p:sp>
      <p:sp>
        <p:nvSpPr>
          <p:cNvPr id="536584" name="Rectangle 8"/>
          <p:cNvSpPr>
            <a:spLocks noChangeArrowheads="1"/>
          </p:cNvSpPr>
          <p:nvPr/>
        </p:nvSpPr>
        <p:spPr bwMode="auto">
          <a:xfrm>
            <a:off x="323850" y="142875"/>
            <a:ext cx="81295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00000"/>
              </a:lnSpc>
              <a:buClrTx/>
              <a:buSzTx/>
              <a:buFontTx/>
              <a:buNone/>
            </a:pPr>
            <a:endParaRPr lang="pt-BR" sz="2500">
              <a:solidFill>
                <a:schemeClr val="bg1"/>
              </a:solidFill>
            </a:endParaRPr>
          </a:p>
        </p:txBody>
      </p:sp>
      <p:sp>
        <p:nvSpPr>
          <p:cNvPr id="53658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57163"/>
            <a:ext cx="8129588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536591" name="Rectangle 15"/>
          <p:cNvSpPr>
            <a:spLocks noChangeArrowheads="1"/>
          </p:cNvSpPr>
          <p:nvPr userDrawn="1"/>
        </p:nvSpPr>
        <p:spPr bwMode="auto">
          <a:xfrm>
            <a:off x="4840288" y="6384925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185738" indent="-185738">
              <a:lnSpc>
                <a:spcPct val="100000"/>
              </a:lnSpc>
              <a:buClrTx/>
              <a:buSzTx/>
              <a:buFontTx/>
              <a:buNone/>
            </a:pPr>
            <a:endParaRPr lang="pt-BR" sz="1000">
              <a:solidFill>
                <a:srgbClr val="5F5F5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ransition spd="slow">
    <p:strips dir="rd"/>
  </p:transition>
  <p:hf hdr="0" dt="0"/>
  <p:txStyles>
    <p:titleStyle>
      <a:lvl1pPr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9pPr>
    </p:titleStyle>
    <p:bodyStyle>
      <a:lvl1pPr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174625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2pPr>
      <a:lvl3pPr marL="887413" indent="-173038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3pPr>
      <a:lvl4pPr marL="1255713" indent="-188913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4pPr>
      <a:lvl5pPr marL="1608138" indent="-173038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5pPr>
      <a:lvl6pPr marL="2065338" indent="-173038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6pPr>
      <a:lvl7pPr marL="2522538" indent="-173038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7pPr>
      <a:lvl8pPr marL="2979738" indent="-173038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8pPr>
      <a:lvl9pPr marL="3436938" indent="-173038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863080" y="2276872"/>
            <a:ext cx="8280920" cy="230395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Bef>
                <a:spcPct val="40000"/>
              </a:spcBef>
            </a:pPr>
            <a:r>
              <a:rPr lang="pt-BR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ÍNDICE DE CONFIANÇA </a:t>
            </a:r>
            <a:br>
              <a:rPr lang="pt-BR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pt-BR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DOS PEQUENOS NEGÓCIOS NO BRASIL</a:t>
            </a:r>
            <a:br>
              <a:rPr lang="pt-BR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pt-BR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(ICPN) </a:t>
            </a:r>
            <a: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  <a:t/>
            </a:r>
            <a:b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</a:br>
            <a: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  <a:t/>
            </a:r>
            <a:b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</a:br>
            <a:endParaRPr lang="pt-BR" sz="1600" b="1" u="sng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835696" y="5805264"/>
            <a:ext cx="6337300" cy="79216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pt-BR" sz="1700" dirty="0" smtClean="0">
                <a:solidFill>
                  <a:srgbClr val="000099"/>
                </a:solidFill>
                <a:latin typeface="Verdana" pitchFamily="34" charset="0"/>
              </a:rPr>
              <a:t>Fevereiro</a:t>
            </a:r>
            <a:r>
              <a:rPr lang="en-US" sz="1700" dirty="0" smtClean="0">
                <a:solidFill>
                  <a:srgbClr val="000099"/>
                </a:solidFill>
                <a:latin typeface="Verdana" pitchFamily="34" charset="0"/>
              </a:rPr>
              <a:t>/2014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700" dirty="0" smtClean="0">
                <a:solidFill>
                  <a:srgbClr val="000099"/>
                </a:solidFill>
                <a:latin typeface="Verdana" pitchFamily="34" charset="0"/>
              </a:rPr>
              <a:t>(dados </a:t>
            </a:r>
            <a:r>
              <a:rPr lang="en-US" sz="1700" dirty="0" err="1" smtClean="0">
                <a:solidFill>
                  <a:srgbClr val="000099"/>
                </a:solidFill>
                <a:latin typeface="Verdana" pitchFamily="34" charset="0"/>
              </a:rPr>
              <a:t>até</a:t>
            </a:r>
            <a:r>
              <a:rPr lang="en-US" sz="1700" dirty="0" smtClean="0">
                <a:solidFill>
                  <a:srgbClr val="000099"/>
                </a:solidFill>
                <a:latin typeface="Verdana" pitchFamily="34" charset="0"/>
              </a:rPr>
              <a:t> Janeiro)</a:t>
            </a:r>
            <a:endParaRPr lang="pt-BR" sz="1700" dirty="0">
              <a:solidFill>
                <a:srgbClr val="000099"/>
              </a:solidFill>
              <a:latin typeface="Verdana" pitchFamily="34" charset="0"/>
            </a:endParaRPr>
          </a:p>
        </p:txBody>
      </p:sp>
      <p:pic>
        <p:nvPicPr>
          <p:cNvPr id="2066" name="Picture 18" descr="Fipe_c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368425" cy="1177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arco.bede\Dropbox\___Estudos e Pesquisas UGE\Administrativo\sebrae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04664"/>
            <a:ext cx="2070372" cy="10081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smtClean="0"/>
              <a:t>Fonte: SEBRAE/FIPE</a:t>
            </a:r>
            <a:endParaRPr lang="pt-BR" sz="10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51520" y="4725144"/>
            <a:ext cx="8748464" cy="1717393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200" dirty="0" smtClean="0">
                <a:latin typeface="Antique Olive" pitchFamily="34" charset="0"/>
                <a:cs typeface="Arial" pitchFamily="34" charset="0"/>
              </a:rPr>
              <a:t>Em dez/13, o desempenho em relação aos setores de Comércio (ISA = 114) e Serviços (ISA = 113) foi positiva refletindo o aumento das vendas provenientes das festas de fim de ano. O melhor desempenho em relação ao mês anterior foi do Comércio (+8 pontos) seguido do Serviços(+6 pontos).  </a:t>
            </a:r>
          </a:p>
          <a:p>
            <a:pPr algn="just">
              <a:buNone/>
            </a:pPr>
            <a:r>
              <a:rPr lang="pt-BR" sz="1200" dirty="0" smtClean="0">
                <a:latin typeface="Antique Olive" pitchFamily="34" charset="0"/>
                <a:cs typeface="Arial" pitchFamily="34" charset="0"/>
              </a:rPr>
              <a:t>Em relação ao porte, os MEI foram destaque tanto no ISA = 118 quanto para o avanço de 10 pontos em relação ao mês anterior.</a:t>
            </a:r>
          </a:p>
          <a:p>
            <a:pPr algn="just">
              <a:buNone/>
            </a:pPr>
            <a:r>
              <a:rPr lang="pt-BR" sz="1200" dirty="0" smtClean="0">
                <a:latin typeface="Antique Olive" pitchFamily="34" charset="0"/>
                <a:cs typeface="Arial" pitchFamily="34" charset="0"/>
              </a:rPr>
              <a:t>Em termos regionais o destaque foi o Nordeste, que apresentou o maior índice ISA (123) no mês, avanço de 14 pontos em relação ao mês anterior. O Norte também apresentou avanço de 7 pontos em relação ao mês anterior.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55576" y="12687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Setor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779912" y="12687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Porte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2687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Região</a:t>
            </a:r>
            <a:endParaRPr lang="pt-BR" b="1" dirty="0"/>
          </a:p>
        </p:txBody>
      </p:sp>
      <p:sp>
        <p:nvSpPr>
          <p:cNvPr id="17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129588" cy="1044575"/>
          </a:xfrm>
        </p:spPr>
        <p:txBody>
          <a:bodyPr>
            <a:normAutofit/>
          </a:bodyPr>
          <a:lstStyle/>
          <a:p>
            <a:r>
              <a:rPr lang="pt-BR" dirty="0"/>
              <a:t>Indicador de Situação </a:t>
            </a:r>
            <a:r>
              <a:rPr lang="pt-BR" dirty="0" smtClean="0"/>
              <a:t>Atual (ISA) no mês</a:t>
            </a:r>
            <a:endParaRPr lang="pt-BR" dirty="0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10</a:t>
            </a:fld>
            <a:endParaRPr lang="pt-BR"/>
          </a:p>
        </p:txBody>
      </p:sp>
      <p:graphicFrame>
        <p:nvGraphicFramePr>
          <p:cNvPr id="23" name="Gráfico 22"/>
          <p:cNvGraphicFramePr/>
          <p:nvPr/>
        </p:nvGraphicFramePr>
        <p:xfrm>
          <a:off x="3131840" y="1556792"/>
          <a:ext cx="2882941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Gráfico 23"/>
          <p:cNvGraphicFramePr/>
          <p:nvPr/>
        </p:nvGraphicFramePr>
        <p:xfrm>
          <a:off x="1" y="1556792"/>
          <a:ext cx="2915815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Gráfico 24"/>
          <p:cNvGraphicFramePr/>
          <p:nvPr/>
        </p:nvGraphicFramePr>
        <p:xfrm>
          <a:off x="5868144" y="1556792"/>
          <a:ext cx="327585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48030859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Indicador de Situação </a:t>
            </a:r>
            <a:r>
              <a:rPr lang="pt-BR" dirty="0" smtClean="0"/>
              <a:t>Atual (ISA) no mês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786182" y="135729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Estados</a:t>
            </a:r>
            <a:endParaRPr lang="pt-BR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95536" y="1916828"/>
          <a:ext cx="8064896" cy="4387698"/>
        </p:xfrm>
        <a:graphic>
          <a:graphicData uri="http://schemas.openxmlformats.org/drawingml/2006/table">
            <a:tbl>
              <a:tblPr/>
              <a:tblGrid>
                <a:gridCol w="1363727"/>
                <a:gridCol w="712169"/>
                <a:gridCol w="954609"/>
                <a:gridCol w="893999"/>
                <a:gridCol w="196982"/>
                <a:gridCol w="1469795"/>
                <a:gridCol w="712169"/>
                <a:gridCol w="939456"/>
                <a:gridCol w="821990"/>
              </a:tblGrid>
              <a:tr h="288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dez/13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dez/13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Paraíba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Alagoas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Amapá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Pernambuco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Amazonas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Piauí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de Janeiro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Norte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Distrito 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Espírito Santo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Rondônia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Goiás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Roraima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Maranhão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Paulo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Sergipe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Minas Gerais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Tocantins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13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</p:spTree>
    <p:extLst>
      <p:ext uri="{BB962C8B-B14F-4D97-AF65-F5344CB8AC3E}">
        <p14:creationId xmlns:p14="http://schemas.microsoft.com/office/powerpoint/2010/main" xmlns="" val="14919657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Faturamento Mensal </a:t>
            </a:r>
            <a:r>
              <a:rPr lang="pt-BR" sz="2200" dirty="0" smtClean="0">
                <a:solidFill>
                  <a:schemeClr val="bg1"/>
                </a:solidFill>
              </a:rPr>
              <a:t>(no mês de dezembro/</a:t>
            </a:r>
            <a:r>
              <a:rPr lang="en-US" sz="2200" dirty="0" smtClean="0">
                <a:solidFill>
                  <a:schemeClr val="bg1"/>
                </a:solidFill>
              </a:rPr>
              <a:t>13)</a:t>
            </a:r>
            <a:r>
              <a:rPr lang="pt-BR" sz="3600" dirty="0" smtClean="0">
                <a:solidFill>
                  <a:schemeClr val="bg1"/>
                </a:solidFill>
              </a:rPr>
              <a:t> 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292080" y="1268760"/>
            <a:ext cx="2643206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Evolução Recente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3528" y="5229200"/>
            <a:ext cx="8643998" cy="1040285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Em Dez/13, 36% das empresas registraram “estabilidade” de faturamento no mês, 42% registraram “aumento” e 21% registraram “diminuição”. O desempenho do faturamento em  </a:t>
            </a:r>
          </a:p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Dez/13 pode ser considerado ligeiramente pior ao observado em Dez/12, uma vez que 78% registram aumento ou estabilidade no faturamento  ante a 80% em Dez/12. </a:t>
            </a:r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1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0" name="Gráfico 9"/>
          <p:cNvGraphicFramePr/>
          <p:nvPr/>
        </p:nvGraphicFramePr>
        <p:xfrm>
          <a:off x="0" y="1484784"/>
          <a:ext cx="327585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/>
          <p:cNvGraphicFramePr/>
          <p:nvPr/>
        </p:nvGraphicFramePr>
        <p:xfrm>
          <a:off x="3347864" y="1628800"/>
          <a:ext cx="5796136" cy="3104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19152099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Faturamento Mensal </a:t>
            </a:r>
            <a:r>
              <a:rPr lang="pt-BR" sz="2200" dirty="0" smtClean="0"/>
              <a:t>(no mês de dezembro</a:t>
            </a:r>
            <a:r>
              <a:rPr lang="en-US" sz="2200" dirty="0" smtClean="0"/>
              <a:t>/13)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691680" y="12687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Setor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6000760" y="12858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Porte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39552" y="5445224"/>
            <a:ext cx="8143932" cy="803297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Empresas do Comércio (45%) e Serviços (43%) apresentaram aumento no faturamento em Dez/2013.  O destaque do mês foi para as o MEI pois 84 % deles registram aumento ou estabilidade no faturamento em Dezembro. </a:t>
            </a:r>
          </a:p>
        </p:txBody>
      </p:sp>
      <p:sp>
        <p:nvSpPr>
          <p:cNvPr id="17" name="Espaço Reservado para Número de Slid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1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4" name="Gráfico 13"/>
          <p:cNvGraphicFramePr/>
          <p:nvPr/>
        </p:nvGraphicFramePr>
        <p:xfrm>
          <a:off x="107504" y="1772816"/>
          <a:ext cx="460851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áfico 14"/>
          <p:cNvGraphicFramePr/>
          <p:nvPr/>
        </p:nvGraphicFramePr>
        <p:xfrm>
          <a:off x="5399584" y="1988840"/>
          <a:ext cx="374441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7914870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/>
              <a:t>Faturamento Mensal </a:t>
            </a:r>
            <a:r>
              <a:rPr lang="pt-BR" sz="2200" dirty="0" smtClean="0"/>
              <a:t>(no mês de dezembro/13</a:t>
            </a:r>
            <a:r>
              <a:rPr lang="en-US" sz="2200" dirty="0" smtClean="0"/>
              <a:t>)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779912" y="1412776"/>
            <a:ext cx="1785950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Região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827584" y="5589240"/>
            <a:ext cx="7776864" cy="566309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Entre as regiões, a Nordeste e a Norte apresentaram desempenho melhor no faturamento em Dezembro de 2013. </a:t>
            </a:r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1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9" name="Gráfico 8"/>
          <p:cNvGraphicFramePr/>
          <p:nvPr/>
        </p:nvGraphicFramePr>
        <p:xfrm>
          <a:off x="1403648" y="1916832"/>
          <a:ext cx="604867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5706919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/>
              <a:t>Faturamento Mensal </a:t>
            </a:r>
            <a:r>
              <a:rPr lang="pt-BR" sz="2200" dirty="0" smtClean="0"/>
              <a:t>(no mês de dezembro/13)</a:t>
            </a:r>
            <a:endParaRPr lang="pt-BR" sz="3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786182" y="135729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Estados</a:t>
            </a:r>
            <a:endParaRPr lang="pt-BR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11563" y="1916828"/>
          <a:ext cx="7920878" cy="4464495"/>
        </p:xfrm>
        <a:graphic>
          <a:graphicData uri="http://schemas.openxmlformats.org/drawingml/2006/table">
            <a:tbl>
              <a:tblPr/>
              <a:tblGrid>
                <a:gridCol w="1355033"/>
                <a:gridCol w="690368"/>
                <a:gridCol w="925387"/>
                <a:gridCol w="866633"/>
                <a:gridCol w="190952"/>
                <a:gridCol w="1424804"/>
                <a:gridCol w="690368"/>
                <a:gridCol w="910700"/>
                <a:gridCol w="866633"/>
              </a:tblGrid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Estabilidade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Estabilidade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Paraíba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Alagoas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Amapá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Pernambuco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Amazonas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Piauí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de Janeiro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Norte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Distrito 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Espírito Santo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Rondônia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Goiás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Roraima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Maranhão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Paulo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Sergipe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Minas Gerais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Tocantins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1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</p:spTree>
    <p:extLst>
      <p:ext uri="{BB962C8B-B14F-4D97-AF65-F5344CB8AC3E}">
        <p14:creationId xmlns:p14="http://schemas.microsoft.com/office/powerpoint/2010/main" xmlns="" val="45897798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Pessoal Ocupado </a:t>
            </a:r>
            <a:r>
              <a:rPr lang="pt-BR" sz="2200" dirty="0" smtClean="0"/>
              <a:t>(no mês de dezembro/13</a:t>
            </a:r>
            <a:r>
              <a:rPr lang="en-US" sz="2200" dirty="0" smtClean="0"/>
              <a:t>)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508104" y="1268760"/>
            <a:ext cx="2643206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Evolução Recente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3528" y="5373216"/>
            <a:ext cx="8643998" cy="1192634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O emprego nos últimos meses manteve-se praticamente na mesma proporção. 9% das empresas registraram “aumento” de Pessoal Ocupado, 84% registraram “estabilidade”,e 7% diminuição. Pode-se perceber um desempenho em Dez/13 um pouco pior que o observado em dez/12, quando 96% das empresas registraram estabilidade ou aumento do pessoal ocupado ante a 93% em Dez/2013.</a:t>
            </a:r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1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0" name="Gráfico 9"/>
          <p:cNvGraphicFramePr/>
          <p:nvPr/>
        </p:nvGraphicFramePr>
        <p:xfrm>
          <a:off x="0" y="1556792"/>
          <a:ext cx="334786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/>
          <p:cNvGraphicFramePr/>
          <p:nvPr/>
        </p:nvGraphicFramePr>
        <p:xfrm>
          <a:off x="3707904" y="1484784"/>
          <a:ext cx="543609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4182050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Pessoal Ocupado </a:t>
            </a:r>
            <a:r>
              <a:rPr lang="pt-BR" sz="2200" dirty="0" smtClean="0"/>
              <a:t>(no mês de dezembro/13</a:t>
            </a:r>
            <a:r>
              <a:rPr lang="en-US" sz="2200" dirty="0" smtClean="0"/>
              <a:t>)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907704" y="134076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Setor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156176" y="134076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Porte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3568" y="5301208"/>
            <a:ext cx="7776864" cy="746871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No mês, os setores de Comércio e Serviços registraram as maiores taxas de aumento ou estabilidade de pessoal ocupado. Os MEI e  ME obtiveram o melhor desempenho em relação ao emprego no mês de Dezembro.</a:t>
            </a:r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1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1" name="Gráfico 10"/>
          <p:cNvGraphicFramePr/>
          <p:nvPr/>
        </p:nvGraphicFramePr>
        <p:xfrm>
          <a:off x="179512" y="1700808"/>
          <a:ext cx="460851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/>
          <p:cNvGraphicFramePr/>
          <p:nvPr/>
        </p:nvGraphicFramePr>
        <p:xfrm>
          <a:off x="5148064" y="2132856"/>
          <a:ext cx="399593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90754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Pessoal Ocupado </a:t>
            </a:r>
            <a:r>
              <a:rPr lang="pt-BR" sz="2200" dirty="0" smtClean="0"/>
              <a:t>(no mês de dezembro/13</a:t>
            </a:r>
            <a:r>
              <a:rPr lang="en-US" sz="2200" dirty="0" smtClean="0"/>
              <a:t>)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857620" y="135729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Região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95536" y="5589240"/>
            <a:ext cx="8318728" cy="752514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3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Em termos regionais, o destaque foi para a região Nordeste, que apresentou desempenho diferenciado no emprego no mês de dez/13 ao das demais regiões que são bastante semelhantes.</a:t>
            </a:r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1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8" name="Gráfico 7"/>
          <p:cNvGraphicFramePr/>
          <p:nvPr/>
        </p:nvGraphicFramePr>
        <p:xfrm>
          <a:off x="1691680" y="1772816"/>
          <a:ext cx="583264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0948396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Pessoal Ocupado </a:t>
            </a:r>
            <a:r>
              <a:rPr lang="pt-BR" sz="2200" dirty="0" smtClean="0"/>
              <a:t>(no mês de dezembro/13</a:t>
            </a:r>
            <a:r>
              <a:rPr lang="en-US" sz="2200" dirty="0" smtClean="0"/>
              <a:t>)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786182" y="1428736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Estados</a:t>
            </a:r>
            <a:endParaRPr lang="pt-BR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395536" y="1916835"/>
          <a:ext cx="8496943" cy="4176459"/>
        </p:xfrm>
        <a:graphic>
          <a:graphicData uri="http://schemas.openxmlformats.org/drawingml/2006/table">
            <a:tbl>
              <a:tblPr/>
              <a:tblGrid>
                <a:gridCol w="1424069"/>
                <a:gridCol w="743680"/>
                <a:gridCol w="996849"/>
                <a:gridCol w="933556"/>
                <a:gridCol w="205698"/>
                <a:gridCol w="1534830"/>
                <a:gridCol w="743680"/>
                <a:gridCol w="981025"/>
                <a:gridCol w="933556"/>
              </a:tblGrid>
              <a:tr h="5165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Estabilidade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Estabilidade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Paraíba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Alagoas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Amapá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Pernambuco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Amazonas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Piauí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de Janeiro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14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Norte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5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Distrito 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Espírito Santo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Rondônia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Goiás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Roraima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Maranhão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Paulo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9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Sergipe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Minas Gerais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Tocantins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2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1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</p:spTree>
    <p:extLst>
      <p:ext uri="{BB962C8B-B14F-4D97-AF65-F5344CB8AC3E}">
        <p14:creationId xmlns:p14="http://schemas.microsoft.com/office/powerpoint/2010/main" xmlns="" val="264283331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Sumário Executivo</a:t>
            </a:r>
            <a:r>
              <a:rPr lang="pt-BR" sz="2000" dirty="0" smtClean="0"/>
              <a:t> </a:t>
            </a:r>
            <a:br>
              <a:rPr lang="pt-BR" sz="2000" dirty="0" smtClean="0"/>
            </a:br>
            <a:endParaRPr lang="pt-BR" sz="20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824536"/>
          </a:xfrm>
        </p:spPr>
        <p:txBody>
          <a:bodyPr/>
          <a:lstStyle/>
          <a:p>
            <a:pPr algn="just"/>
            <a:r>
              <a:rPr lang="pt-BR" sz="1200" dirty="0" smtClean="0"/>
              <a:t>Os dados desse relatório são apresentados da ordem geral para específico, ou seja, apresenta primeiro o ICPN e, em seguida, os outros índices que o compõem.  Essa forma de facilita o entendimento e leitura dos índices. 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1200" dirty="0" smtClean="0"/>
              <a:t>O presente relatório resulta das entrevistas realizadas no mês de Janeiro de 2014, apresenta o nível de atividade de Dezembro de 2013 (ISA), as Expectativas (ISE) para os próximos três meses (Jan/Fev/Mar) e assim consolida no Índice de Confiança dos Pequenos Negócios (ICPN) de Janeiro de 2014. </a:t>
            </a:r>
          </a:p>
          <a:p>
            <a:pPr algn="just"/>
            <a:endParaRPr lang="pt-BR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200" dirty="0" smtClean="0"/>
              <a:t>O ICPN de jan/14 (ICPN=114) apresentou queda de 3 pontos em relação ao mês anterior e queda de 3 pontos frente a jan/12. Em jan/14, o nível de confiança mais alto foi encontrado na região Nordeste (ICPN=120), entre os MEI (ICPN=120) e no setor da construção (ICPN=117). O indicador de confiança de jan/14 resulta do nível de atividade (ISA) de dezembro, que foi o mais alto do ano de 2013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1200" dirty="0" smtClean="0"/>
              <a:t>O Índice de Situação Atual (ISA) de dez/13, que mede o nível de atividade dos Pequenos Negócios, apresentou aumento de 6 pontos na comparação o mês anterior. O nível de atividade de dezembro foi o mais alto de 2013. O aumento do ISA no mês de dez/13 foi puxado pelas empresas do comércio (expansão de 8 pontos), no grupo dos MEI (expansão de 10 pontos), e em especial do nordeste (expansão de 14 pontos no mês).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1200" dirty="0" smtClean="0"/>
              <a:t>O Índice de Situação Esperada (ISE), levantado em janeiro/14, que mede a expectativa até mar/14, atingiu o nível de 116 pontos. Este é o menor nível registrado desde o início da série (iniciada em abr/12). A queda no Índice de Situação Esperada foi puxada pelo Nordeste (queda de 20 pontos), pelo comércio (queda de 17 pontos) e pelos MEI (queda de 15 pontos). Ainda assim, o nível de expectativa mais elevado continua na região nordeste (ISE= 118). Verifica-se com isso que, justamente os segmentos que tiveram a maior expansão do nível de atividade no fim de 2013, é que fizeram o ajuste mais forte nas suas expectativas para o período até mar/14, o que mostra elevado grau de cautela por parte destes empresários para o início deste ano.</a:t>
            </a:r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95936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13057838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640638" cy="1044575"/>
          </a:xfrm>
        </p:spPr>
        <p:txBody>
          <a:bodyPr>
            <a:normAutofit/>
          </a:bodyPr>
          <a:lstStyle/>
          <a:p>
            <a:r>
              <a:rPr lang="pt-BR" dirty="0"/>
              <a:t>Indicador de Situação </a:t>
            </a:r>
            <a:r>
              <a:rPr lang="pt-BR" dirty="0" smtClean="0"/>
              <a:t>Esperada (ISE) – p/3 meses</a:t>
            </a:r>
            <a:endParaRPr lang="pt-BR" sz="18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95282" y="5301208"/>
            <a:ext cx="8643998" cy="1277273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No quesito que avalia a </a:t>
            </a:r>
            <a:r>
              <a:rPr lang="pt-BR" sz="1400" i="1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expectativa dos empresários 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para os próximos três meses (jan/fev/mar), o ISE teve variação negativa de 11 pontos em relação ao mês anterior e de 4 pontos em relação ao mesmo período do ano anterior. Vale lembrar que ISE maior de 100 pontos expressa uma </a:t>
            </a:r>
            <a:r>
              <a:rPr lang="pt-BR" sz="1400" dirty="0" smtClean="0">
                <a:solidFill>
                  <a:schemeClr val="tx1"/>
                </a:solidFill>
              </a:rPr>
              <a:t>expansão da atividade esperada nos próximos 3 meses. Ou seja, o empresário continua otimista no entanto, em menor nível que nos meses anteriores.</a:t>
            </a:r>
            <a:endParaRPr lang="pt-BR" sz="1400" dirty="0" smtClean="0">
              <a:solidFill>
                <a:schemeClr val="tx1"/>
              </a:solidFill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13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683568" y="1412776"/>
          <a:ext cx="7704856" cy="3958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0010511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4414" y="6397625"/>
            <a:ext cx="4464050" cy="215900"/>
          </a:xfrm>
        </p:spPr>
        <p:txBody>
          <a:bodyPr/>
          <a:lstStyle/>
          <a:p>
            <a:r>
              <a:rPr lang="pt-BR" altLang="ja-JP" sz="1000" b="1" smtClean="0"/>
              <a:t>Fonte: SEBRAE/FIPE</a:t>
            </a:r>
            <a:endParaRPr lang="pt-BR" sz="10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51520" y="5589240"/>
            <a:ext cx="8643998" cy="803297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Os empresários da Construção tem melhores expectativas para os próximo meses (ISE =132) seguido da Indústria (ISE = 120). Os MEI continuam sendo os mais otimistas. Em termos regionais, os mais otimistas foram os empresários do Nordeste (ISE =118).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27584" y="134076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Setor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779912" y="134076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Porte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6876256" y="134076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Região</a:t>
            </a:r>
            <a:endParaRPr lang="pt-BR" b="1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640638" cy="1044575"/>
          </a:xfrm>
        </p:spPr>
        <p:txBody>
          <a:bodyPr>
            <a:normAutofit/>
          </a:bodyPr>
          <a:lstStyle/>
          <a:p>
            <a:r>
              <a:rPr lang="pt-BR" dirty="0"/>
              <a:t>Indicador de Situação </a:t>
            </a:r>
            <a:r>
              <a:rPr lang="pt-BR" dirty="0" smtClean="0"/>
              <a:t>Esperada (ISE) – p/3 meses</a:t>
            </a:r>
            <a:endParaRPr lang="pt-BR" sz="1800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21</a:t>
            </a:fld>
            <a:endParaRPr lang="pt-BR"/>
          </a:p>
        </p:txBody>
      </p:sp>
      <p:graphicFrame>
        <p:nvGraphicFramePr>
          <p:cNvPr id="13" name="Gráfico 12"/>
          <p:cNvGraphicFramePr/>
          <p:nvPr/>
        </p:nvGraphicFramePr>
        <p:xfrm>
          <a:off x="0" y="1772816"/>
          <a:ext cx="2808311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áfico 14"/>
          <p:cNvGraphicFramePr/>
          <p:nvPr/>
        </p:nvGraphicFramePr>
        <p:xfrm>
          <a:off x="3059833" y="2060848"/>
          <a:ext cx="288032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áfico 15"/>
          <p:cNvGraphicFramePr/>
          <p:nvPr/>
        </p:nvGraphicFramePr>
        <p:xfrm>
          <a:off x="6012160" y="1988840"/>
          <a:ext cx="313184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90010511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Indicador de Situação </a:t>
            </a:r>
            <a:r>
              <a:rPr lang="pt-BR" dirty="0" smtClean="0"/>
              <a:t>Esperada (ISE)</a:t>
            </a:r>
            <a:r>
              <a:rPr lang="pt-BR" sz="1800" dirty="0" smtClean="0"/>
              <a:t> – p/3 meses</a:t>
            </a:r>
            <a:endParaRPr lang="pt-BR" sz="1800" dirty="0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4414" y="6397625"/>
            <a:ext cx="4464050" cy="215900"/>
          </a:xfrm>
        </p:spPr>
        <p:txBody>
          <a:bodyPr/>
          <a:lstStyle/>
          <a:p>
            <a:r>
              <a:rPr lang="pt-BR" altLang="ja-JP" sz="1000" b="1" smtClean="0"/>
              <a:t>Fonte: SEBRAE/FIPE</a:t>
            </a:r>
            <a:endParaRPr lang="pt-BR" sz="10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3714744" y="1428736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Estados</a:t>
            </a:r>
            <a:endParaRPr lang="pt-BR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39552" y="1916832"/>
          <a:ext cx="8136906" cy="4382893"/>
        </p:xfrm>
        <a:graphic>
          <a:graphicData uri="http://schemas.openxmlformats.org/drawingml/2006/table">
            <a:tbl>
              <a:tblPr/>
              <a:tblGrid>
                <a:gridCol w="1363727"/>
                <a:gridCol w="712169"/>
                <a:gridCol w="954609"/>
                <a:gridCol w="893999"/>
                <a:gridCol w="196982"/>
                <a:gridCol w="1469795"/>
                <a:gridCol w="712169"/>
                <a:gridCol w="939457"/>
                <a:gridCol w="893999"/>
              </a:tblGrid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dez/13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jan/14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dez/13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jan/14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2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Paraíba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Alagoas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Amapá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Pernambuco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Amazonas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Piauí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de Janeiro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Norte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Distrito 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Espírito Santo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Rondônia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Goiás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Roraima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Maranhão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Paulo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Sergipe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Minas Gerais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Tocantins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2900206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Expectativa de Faturamento </a:t>
            </a:r>
            <a:r>
              <a:rPr lang="pt-BR" sz="1600" dirty="0" smtClean="0"/>
              <a:t>(jan/fev/mar)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4414" y="6397625"/>
            <a:ext cx="4464050" cy="215900"/>
          </a:xfrm>
        </p:spPr>
        <p:txBody>
          <a:bodyPr/>
          <a:lstStyle/>
          <a:p>
            <a:r>
              <a:rPr lang="pt-BR" altLang="ja-JP" sz="1000" b="1" smtClean="0"/>
              <a:t>Fonte: SEBRAE/FIPE</a:t>
            </a:r>
            <a:endParaRPr lang="pt-BR" sz="1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436096" y="1196752"/>
            <a:ext cx="2643206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Evolução recente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248482" y="4941168"/>
            <a:ext cx="8643998" cy="1040285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Pra o trimestre (Jan. a Mar.), 44% das empresas esperam “aumento” de faturamento, 34% esperam “estabilidade” e 22% esperam “diminuição”. </a:t>
            </a:r>
          </a:p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O nível de expectativas quanto ao faturamento em Jan/14 está igual ao observado pelos empresários em Jan/13, ou seja, 78% esperam aumento ou estabilidade no faturamento.</a:t>
            </a:r>
          </a:p>
        </p:txBody>
      </p:sp>
      <p:sp>
        <p:nvSpPr>
          <p:cNvPr id="17" name="Espaço Reservado para Número de Slid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23</a:t>
            </a:fld>
            <a:endParaRPr lang="pt-BR"/>
          </a:p>
        </p:txBody>
      </p:sp>
      <p:graphicFrame>
        <p:nvGraphicFramePr>
          <p:cNvPr id="12" name="Gráfico 11"/>
          <p:cNvGraphicFramePr/>
          <p:nvPr/>
        </p:nvGraphicFramePr>
        <p:xfrm>
          <a:off x="0" y="1484784"/>
          <a:ext cx="320384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/>
          <p:cNvGraphicFramePr/>
          <p:nvPr/>
        </p:nvGraphicFramePr>
        <p:xfrm>
          <a:off x="3635896" y="1484784"/>
          <a:ext cx="5362575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7491713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Expectativa de Faturamento </a:t>
            </a:r>
            <a:r>
              <a:rPr lang="pt-BR" sz="1400" dirty="0" smtClean="0"/>
              <a:t>(jan/fev/mar)</a:t>
            </a:r>
            <a:r>
              <a:rPr lang="pt-BR" sz="3200" dirty="0" smtClean="0"/>
              <a:t> </a:t>
            </a:r>
            <a:endParaRPr lang="pt-BR" sz="13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835696" y="12687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Setor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084168" y="12687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Porte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467544" y="5373216"/>
            <a:ext cx="8208912" cy="803297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Em termos setoriais, Construção têm as maiores expectativas em relação ao aumento do faturamento (52%)  para os próximos meses. Entre os portes, as expectativas em relação ao aumento do faturamento são maiores para o MEI (50%).</a:t>
            </a:r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20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4" name="Gráfico 13"/>
          <p:cNvGraphicFramePr/>
          <p:nvPr/>
        </p:nvGraphicFramePr>
        <p:xfrm>
          <a:off x="179513" y="1628800"/>
          <a:ext cx="446449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áfico 14"/>
          <p:cNvGraphicFramePr/>
          <p:nvPr/>
        </p:nvGraphicFramePr>
        <p:xfrm>
          <a:off x="4833045" y="1844824"/>
          <a:ext cx="4310955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79345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Expectativa de Faturamento </a:t>
            </a:r>
            <a:r>
              <a:rPr lang="pt-BR" sz="1600" dirty="0" smtClean="0"/>
              <a:t>(jan/fev/mar)</a:t>
            </a:r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679025" y="1357298"/>
            <a:ext cx="1785950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Região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5589240"/>
            <a:ext cx="8643998" cy="566309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1400" dirty="0" smtClean="0">
                <a:latin typeface="Antique Olive" pitchFamily="34" charset="0"/>
                <a:cs typeface="Arial" pitchFamily="34" charset="0"/>
              </a:rPr>
              <a:t>Empresários do Nordeste e Norte mantêm expectativas mais otimistas em termos de expectativas de faturamento para os próximos três meses. </a:t>
            </a:r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1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0" name="Gráfico 9"/>
          <p:cNvGraphicFramePr/>
          <p:nvPr/>
        </p:nvGraphicFramePr>
        <p:xfrm>
          <a:off x="1403648" y="1772816"/>
          <a:ext cx="597666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79345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Expectativa de Faturamento </a:t>
            </a:r>
            <a:r>
              <a:rPr lang="pt-BR" sz="1400" dirty="0" smtClean="0"/>
              <a:t>(jan/fev/mar)</a:t>
            </a:r>
            <a:r>
              <a:rPr lang="pt-BR" sz="3200" dirty="0" smtClean="0"/>
              <a:t> </a:t>
            </a:r>
            <a:endParaRPr lang="pt-BR" sz="13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786182" y="1428736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Estados</a:t>
            </a:r>
            <a:endParaRPr lang="pt-BR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83568" y="1916828"/>
          <a:ext cx="7920880" cy="4454898"/>
        </p:xfrm>
        <a:graphic>
          <a:graphicData uri="http://schemas.openxmlformats.org/drawingml/2006/table">
            <a:tbl>
              <a:tblPr/>
              <a:tblGrid>
                <a:gridCol w="1327523"/>
                <a:gridCol w="693261"/>
                <a:gridCol w="929265"/>
                <a:gridCol w="870264"/>
                <a:gridCol w="191753"/>
                <a:gridCol w="1430774"/>
                <a:gridCol w="693261"/>
                <a:gridCol w="914515"/>
                <a:gridCol w="870264"/>
              </a:tblGrid>
              <a:tr h="288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Estabilidade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Estabilidade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Paraíba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Alagoas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Amapá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Pernambuco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Amazonas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Piauí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de Janeiro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Norte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Distrito 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Espírito Santo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Rondônia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Goiás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Roraima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Maranhão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Paulo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Sergipe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Minas Gerais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Tocantins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1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</p:spTree>
    <p:extLst>
      <p:ext uri="{BB962C8B-B14F-4D97-AF65-F5344CB8AC3E}">
        <p14:creationId xmlns:p14="http://schemas.microsoft.com/office/powerpoint/2010/main" xmlns="" val="145911811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Expectativa de Pessoal Ocupado </a:t>
            </a:r>
            <a:br>
              <a:rPr lang="pt-BR" sz="3600" dirty="0" smtClean="0"/>
            </a:br>
            <a:r>
              <a:rPr lang="pt-BR" sz="1400" dirty="0" smtClean="0"/>
              <a:t> (jan/fev/mar)</a:t>
            </a:r>
            <a:r>
              <a:rPr lang="pt-BR" sz="3200" dirty="0" smtClean="0"/>
              <a:t> </a:t>
            </a:r>
            <a:endParaRPr lang="pt-BR" sz="1300" dirty="0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4414" y="6397625"/>
            <a:ext cx="4464050" cy="215900"/>
          </a:xfrm>
        </p:spPr>
        <p:txBody>
          <a:bodyPr/>
          <a:lstStyle/>
          <a:p>
            <a:r>
              <a:rPr lang="pt-BR" altLang="ja-JP" sz="1000" b="1" smtClean="0"/>
              <a:t>Fonte: SEBRAE/FIPE</a:t>
            </a:r>
            <a:endParaRPr lang="pt-BR" sz="1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436096" y="1268760"/>
            <a:ext cx="2643206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Evolução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5085184"/>
            <a:ext cx="8640960" cy="1277273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As expectativas dos empresários em relação às contratações no próximo trimestre é de aumento para 15%, estabilidade para 80% e diminuição para 5%. </a:t>
            </a:r>
          </a:p>
          <a:p>
            <a:pPr algn="just">
              <a:buNone/>
            </a:pP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O nível de expectativas dos empresários quanto ao emprego em Jan/14 está igual ao observado no mesmo período do ano anterior(</a:t>
            </a:r>
            <a:r>
              <a:rPr lang="pt-BR" sz="1400" dirty="0" err="1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Jna</a:t>
            </a:r>
            <a:r>
              <a:rPr lang="pt-BR" sz="14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/13): 95% esperam aumento ou estabilidade no emprego.</a:t>
            </a:r>
            <a:endParaRPr lang="pt-BR" sz="1400" dirty="0" smtClean="0"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7" name="Espaço Reservado para Número de Slid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27</a:t>
            </a:fld>
            <a:endParaRPr lang="pt-BR"/>
          </a:p>
        </p:txBody>
      </p:sp>
      <p:graphicFrame>
        <p:nvGraphicFramePr>
          <p:cNvPr id="10" name="Gráfico 9"/>
          <p:cNvGraphicFramePr/>
          <p:nvPr/>
        </p:nvGraphicFramePr>
        <p:xfrm>
          <a:off x="0" y="1484784"/>
          <a:ext cx="327585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/>
          <p:cNvGraphicFramePr/>
          <p:nvPr/>
        </p:nvGraphicFramePr>
        <p:xfrm>
          <a:off x="3649980" y="1484784"/>
          <a:ext cx="5494020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4465847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Expectativa de Pessoal Ocupado </a:t>
            </a:r>
            <a:br>
              <a:rPr lang="pt-BR" sz="3600" dirty="0" smtClean="0"/>
            </a:br>
            <a:r>
              <a:rPr lang="pt-BR" sz="1400" dirty="0" smtClean="0"/>
              <a:t> (jan/fev/mar)</a:t>
            </a:r>
            <a:r>
              <a:rPr lang="pt-BR" sz="3200" dirty="0" smtClean="0"/>
              <a:t> </a:t>
            </a:r>
            <a:endParaRPr lang="pt-BR" sz="13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928794" y="1428736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Setor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072198" y="1428736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Porte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51520" y="5589240"/>
            <a:ext cx="8643998" cy="803297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latin typeface="Antique Olive" pitchFamily="34" charset="0"/>
                <a:cs typeface="Arial" pitchFamily="34" charset="0"/>
              </a:rPr>
              <a:t>A expectativa de “aumento” de Pessoal Ocupado no período jan/fev/mar é mais forte nas empresas da Construção Civil e nas EPP.  No entanto, nas EPP também é maior a expectativa de diminuição do emprego.</a:t>
            </a:r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20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5" name="Gráfico 14"/>
          <p:cNvGraphicFramePr/>
          <p:nvPr/>
        </p:nvGraphicFramePr>
        <p:xfrm>
          <a:off x="179512" y="1844824"/>
          <a:ext cx="45720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áfico 15"/>
          <p:cNvGraphicFramePr/>
          <p:nvPr/>
        </p:nvGraphicFramePr>
        <p:xfrm>
          <a:off x="5148064" y="1916832"/>
          <a:ext cx="399593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90754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856539" cy="981075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Expectativa de Pessoal Ocupado </a:t>
            </a:r>
            <a:br>
              <a:rPr lang="pt-BR" sz="3600" dirty="0" smtClean="0"/>
            </a:br>
            <a:r>
              <a:rPr lang="pt-BR" sz="1400" dirty="0" smtClean="0"/>
              <a:t> (jan/fev/</a:t>
            </a:r>
            <a:r>
              <a:rPr lang="pt-BR" sz="1400" dirty="0" err="1" smtClean="0"/>
              <a:t>marc</a:t>
            </a:r>
            <a:r>
              <a:rPr lang="pt-BR" sz="1400" dirty="0" smtClean="0"/>
              <a:t>)</a:t>
            </a:r>
            <a:r>
              <a:rPr lang="pt-BR" sz="3200" dirty="0" smtClean="0"/>
              <a:t> </a:t>
            </a:r>
            <a:endParaRPr lang="pt-BR" sz="13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707904" y="1412776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Região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3528" y="5445224"/>
            <a:ext cx="8643998" cy="566309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 smtClean="0">
                <a:latin typeface="Antique Olive" pitchFamily="34" charset="0"/>
                <a:cs typeface="Arial" pitchFamily="34" charset="0"/>
              </a:rPr>
              <a:t>As expectativas de emprego nos próximos meses é semelhante em todas regiões com ligeiro destaque para o Centro-Oeste.</a:t>
            </a:r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1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graphicFrame>
        <p:nvGraphicFramePr>
          <p:cNvPr id="10" name="Gráfico 9"/>
          <p:cNvGraphicFramePr/>
          <p:nvPr/>
        </p:nvGraphicFramePr>
        <p:xfrm>
          <a:off x="1691680" y="1844824"/>
          <a:ext cx="554461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0948396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>
            <a:off x="298127" y="5552857"/>
            <a:ext cx="8643998" cy="1107996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200" dirty="0" smtClean="0">
                <a:solidFill>
                  <a:schemeClr val="tx1"/>
                </a:solidFill>
                <a:latin typeface="Antique Olive" pitchFamily="34" charset="0"/>
                <a:cs typeface="Arial" pitchFamily="34" charset="0"/>
              </a:rPr>
              <a:t>Em janeiro de 2014, o Índice de Confiança dos Pequenos Negócios (ICPN)  registrou 114 pontos, apresentando  queda de 3 pontos em relação ao mês anterior e também de 3 pontos em relação a jan/12. Por estar acima do nível de 100 pontos (que registra estabilidade), o ICPN do mês expressa tendência à expansão dos pequenos negócios. O ICPN resulta da combinação do Índice de Situação Atual (ISA  dez/13=112) e o Índice de Situação Esperada (ISE dez/jan/fev = 116).</a:t>
            </a: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605838" cy="1044575"/>
          </a:xfrm>
        </p:spPr>
        <p:txBody>
          <a:bodyPr/>
          <a:lstStyle/>
          <a:p>
            <a:pPr algn="ctr"/>
            <a:r>
              <a:rPr lang="pt-BR" sz="2800" b="1" dirty="0" smtClean="0"/>
              <a:t>ICPN - </a:t>
            </a:r>
            <a:r>
              <a:rPr lang="pt-BR" sz="2800" dirty="0" smtClean="0"/>
              <a:t>Índice de Confiança dos Pequenos Negócios no Brasil</a:t>
            </a:r>
            <a:endParaRPr lang="pt-BR" sz="2800" b="1" dirty="0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3</a:t>
            </a:fld>
            <a:endParaRPr lang="pt-BR"/>
          </a:p>
        </p:txBody>
      </p:sp>
      <p:graphicFrame>
        <p:nvGraphicFramePr>
          <p:cNvPr id="10" name="Gráfico 9"/>
          <p:cNvGraphicFramePr/>
          <p:nvPr/>
        </p:nvGraphicFramePr>
        <p:xfrm>
          <a:off x="539552" y="1340768"/>
          <a:ext cx="7992888" cy="4041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6986432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3714744" y="135729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Estados</a:t>
            </a:r>
            <a:endParaRPr lang="pt-BR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323529" y="1916831"/>
          <a:ext cx="8424934" cy="4320480"/>
        </p:xfrm>
        <a:graphic>
          <a:graphicData uri="http://schemas.openxmlformats.org/drawingml/2006/table">
            <a:tbl>
              <a:tblPr/>
              <a:tblGrid>
                <a:gridCol w="1412000"/>
                <a:gridCol w="737378"/>
                <a:gridCol w="988401"/>
                <a:gridCol w="925644"/>
                <a:gridCol w="203955"/>
                <a:gridCol w="1521823"/>
                <a:gridCol w="737378"/>
                <a:gridCol w="972711"/>
                <a:gridCol w="925644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Estabilidade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Estabilidade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Paraíba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Alagoas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Amapá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Pernambuco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Amazonas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Piauí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Rio de Janeiro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Rio Grande do Norte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Distrito 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Espírito Santo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Rondônia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Goiás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Roraima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Maranhão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Paulo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Sergipe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Minas Gerais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Tocantins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 bwMode="auto">
          <a:xfrm>
            <a:off x="179512" y="71438"/>
            <a:ext cx="8856539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lvl="0">
              <a:lnSpc>
                <a:spcPct val="100000"/>
              </a:lnSpc>
              <a:buClrTx/>
              <a:buSzTx/>
              <a:buNone/>
              <a:defRPr/>
            </a:pPr>
            <a: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Expectativa de Pessoal Ocupado </a:t>
            </a:r>
            <a:b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pt-BR" sz="1400" dirty="0" smtClean="0">
                <a:solidFill>
                  <a:schemeClr val="bg1"/>
                </a:solidFill>
              </a:rPr>
              <a:t> (jan/fev/mar)</a:t>
            </a:r>
            <a:r>
              <a:rPr lang="pt-BR" sz="3200" dirty="0" smtClean="0">
                <a:solidFill>
                  <a:schemeClr val="bg1"/>
                </a:solidFill>
              </a:rPr>
              <a:t> </a:t>
            </a:r>
            <a:endParaRPr kumimoji="0" lang="pt-BR" sz="1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1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</p:spTree>
    <p:extLst>
      <p:ext uri="{BB962C8B-B14F-4D97-AF65-F5344CB8AC3E}">
        <p14:creationId xmlns:p14="http://schemas.microsoft.com/office/powerpoint/2010/main" xmlns="" val="380415558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Características da pesquisa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640960" cy="5517232"/>
          </a:xfrm>
        </p:spPr>
        <p:txBody>
          <a:bodyPr>
            <a:normAutofit/>
          </a:bodyPr>
          <a:lstStyle/>
          <a:p>
            <a:r>
              <a:rPr lang="en-US" b="1" u="sng" dirty="0" err="1" smtClean="0"/>
              <a:t>Objetivo</a:t>
            </a:r>
            <a:r>
              <a:rPr lang="en-US" dirty="0" smtClean="0"/>
              <a:t>: </a:t>
            </a:r>
          </a:p>
          <a:p>
            <a:r>
              <a:rPr lang="en-US" sz="1400" dirty="0" smtClean="0"/>
              <a:t>- </a:t>
            </a:r>
            <a:r>
              <a:rPr lang="en-US" sz="1400" dirty="0" err="1" smtClean="0"/>
              <a:t>medir</a:t>
            </a:r>
            <a:r>
              <a:rPr lang="en-US" sz="1400" dirty="0" smtClean="0"/>
              <a:t> o </a:t>
            </a:r>
            <a:r>
              <a:rPr lang="en-US" sz="1400" dirty="0" err="1" smtClean="0"/>
              <a:t>impacto</a:t>
            </a:r>
            <a:r>
              <a:rPr lang="en-US" sz="1400" dirty="0" smtClean="0"/>
              <a:t> da </a:t>
            </a:r>
            <a:r>
              <a:rPr lang="en-US" sz="1400" dirty="0" err="1" smtClean="0"/>
              <a:t>conjuntura</a:t>
            </a:r>
            <a:r>
              <a:rPr lang="en-US" sz="1400" dirty="0" smtClean="0"/>
              <a:t> </a:t>
            </a:r>
            <a:r>
              <a:rPr lang="en-US" sz="1400" dirty="0" err="1" smtClean="0"/>
              <a:t>econômica</a:t>
            </a:r>
            <a:r>
              <a:rPr lang="en-US" sz="1400" dirty="0" smtClean="0"/>
              <a:t> </a:t>
            </a:r>
            <a:r>
              <a:rPr lang="en-US" sz="1400" dirty="0" err="1" smtClean="0"/>
              <a:t>nos</a:t>
            </a:r>
            <a:r>
              <a:rPr lang="en-US" sz="1400" dirty="0" smtClean="0"/>
              <a:t> </a:t>
            </a:r>
            <a:r>
              <a:rPr lang="en-US" sz="1400" dirty="0" err="1" smtClean="0"/>
              <a:t>Pequenos</a:t>
            </a:r>
            <a:r>
              <a:rPr lang="en-US" sz="1400" dirty="0" smtClean="0"/>
              <a:t> </a:t>
            </a:r>
            <a:r>
              <a:rPr lang="en-US" sz="1400" dirty="0" err="1" smtClean="0"/>
              <a:t>Negócios</a:t>
            </a:r>
            <a:r>
              <a:rPr lang="en-US" sz="1400" dirty="0" smtClean="0"/>
              <a:t> e </a:t>
            </a:r>
            <a:r>
              <a:rPr lang="en-US" sz="1400" dirty="0" err="1" smtClean="0"/>
              <a:t>suas</a:t>
            </a:r>
            <a:r>
              <a:rPr lang="en-US" sz="1400" dirty="0" smtClean="0"/>
              <a:t> </a:t>
            </a:r>
            <a:r>
              <a:rPr lang="en-US" sz="1400" dirty="0" err="1" smtClean="0"/>
              <a:t>expectativas</a:t>
            </a:r>
            <a:endParaRPr lang="en-US" sz="1400" dirty="0" smtClean="0"/>
          </a:p>
          <a:p>
            <a:endParaRPr lang="en-US" sz="1200" dirty="0" smtClean="0"/>
          </a:p>
          <a:p>
            <a:r>
              <a:rPr lang="en-US" b="1" u="sng" dirty="0" err="1" smtClean="0"/>
              <a:t>Abrangência</a:t>
            </a:r>
            <a:r>
              <a:rPr lang="en-US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US" sz="1600" b="1" dirty="0" err="1" smtClean="0"/>
              <a:t>Regiões</a:t>
            </a:r>
            <a:r>
              <a:rPr lang="en-US" sz="1600" dirty="0" smtClean="0"/>
              <a:t>: </a:t>
            </a:r>
            <a:r>
              <a:rPr lang="en-US" sz="1600" dirty="0" err="1" smtClean="0"/>
              <a:t>Nacional</a:t>
            </a:r>
            <a:r>
              <a:rPr lang="en-US" sz="1600" dirty="0" smtClean="0"/>
              <a:t>, 5 </a:t>
            </a:r>
            <a:r>
              <a:rPr lang="en-US" sz="1600" dirty="0" err="1" smtClean="0"/>
              <a:t>Grandes</a:t>
            </a:r>
            <a:r>
              <a:rPr lang="en-US" sz="1600" dirty="0" smtClean="0"/>
              <a:t> </a:t>
            </a:r>
            <a:r>
              <a:rPr lang="en-US" sz="1600" dirty="0" err="1" smtClean="0"/>
              <a:t>Regiões</a:t>
            </a:r>
            <a:r>
              <a:rPr lang="en-US" sz="1600" dirty="0" smtClean="0"/>
              <a:t>, 26 </a:t>
            </a:r>
            <a:r>
              <a:rPr lang="en-US" sz="1600" dirty="0" err="1" smtClean="0"/>
              <a:t>Estados</a:t>
            </a:r>
            <a:r>
              <a:rPr lang="en-US" sz="1600" dirty="0" smtClean="0"/>
              <a:t> e o Distrito Federal</a:t>
            </a:r>
          </a:p>
          <a:p>
            <a:pPr marL="285750" indent="-285750">
              <a:buFontTx/>
              <a:buChar char="-"/>
            </a:pPr>
            <a:r>
              <a:rPr lang="en-US" sz="1600" b="1" dirty="0" err="1" smtClean="0"/>
              <a:t>Setores</a:t>
            </a:r>
            <a:r>
              <a:rPr lang="en-US" sz="1600" dirty="0" smtClean="0"/>
              <a:t>: </a:t>
            </a:r>
            <a:r>
              <a:rPr lang="en-US" sz="1600" dirty="0" err="1" smtClean="0"/>
              <a:t>Indústria</a:t>
            </a:r>
            <a:r>
              <a:rPr lang="en-US" sz="1600" dirty="0" smtClean="0"/>
              <a:t>, </a:t>
            </a:r>
            <a:r>
              <a:rPr lang="en-US" sz="1600" dirty="0" err="1" smtClean="0"/>
              <a:t>Comércio</a:t>
            </a:r>
            <a:r>
              <a:rPr lang="en-US" sz="1600" dirty="0" smtClean="0"/>
              <a:t>, </a:t>
            </a:r>
            <a:r>
              <a:rPr lang="en-US" sz="1600" dirty="0" err="1" smtClean="0"/>
              <a:t>Serviços</a:t>
            </a:r>
            <a:r>
              <a:rPr lang="en-US" sz="1600" dirty="0" smtClean="0"/>
              <a:t> e </a:t>
            </a:r>
            <a:r>
              <a:rPr lang="en-US" sz="1600" dirty="0" err="1" smtClean="0"/>
              <a:t>Construção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b="1" dirty="0" smtClean="0"/>
              <a:t>Porte</a:t>
            </a:r>
            <a:r>
              <a:rPr lang="en-US" sz="1600" dirty="0" smtClean="0"/>
              <a:t>:     MEI, ME e EPP</a:t>
            </a:r>
          </a:p>
          <a:p>
            <a:endParaRPr lang="en-US" sz="1200" dirty="0"/>
          </a:p>
          <a:p>
            <a:r>
              <a:rPr lang="en-US" b="1" u="sng" dirty="0" err="1" smtClean="0"/>
              <a:t>Amostra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sz="1600" dirty="0" smtClean="0"/>
              <a:t> 5.600 MEI, ME e EPP (200 </a:t>
            </a:r>
            <a:r>
              <a:rPr lang="en-US" sz="1600" dirty="0" err="1" smtClean="0"/>
              <a:t>por</a:t>
            </a:r>
            <a:r>
              <a:rPr lang="en-US" sz="1600" dirty="0" smtClean="0"/>
              <a:t> UF </a:t>
            </a:r>
            <a:r>
              <a:rPr lang="en-US" sz="1600" dirty="0" err="1" smtClean="0"/>
              <a:t>exceto</a:t>
            </a:r>
            <a:r>
              <a:rPr lang="en-US" sz="1600" dirty="0" smtClean="0"/>
              <a:t> SP com 400)</a:t>
            </a:r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Margem</a:t>
            </a:r>
            <a:r>
              <a:rPr lang="en-US" sz="1600" dirty="0" smtClean="0"/>
              <a:t> de </a:t>
            </a:r>
            <a:r>
              <a:rPr lang="en-US" sz="1600" dirty="0" err="1" smtClean="0"/>
              <a:t>erro</a:t>
            </a:r>
            <a:r>
              <a:rPr lang="en-US" sz="1600" dirty="0" smtClean="0"/>
              <a:t>: 2,0 </a:t>
            </a:r>
            <a:r>
              <a:rPr lang="en-US" sz="1600" dirty="0" err="1" smtClean="0"/>
              <a:t>pontos</a:t>
            </a:r>
            <a:r>
              <a:rPr lang="en-US" sz="1600" dirty="0" smtClean="0"/>
              <a:t> </a:t>
            </a:r>
            <a:r>
              <a:rPr lang="en-US" sz="1600" dirty="0" err="1" smtClean="0"/>
              <a:t>percentuais</a:t>
            </a:r>
            <a:r>
              <a:rPr lang="en-US" sz="1600" dirty="0" smtClean="0"/>
              <a:t> (dado </a:t>
            </a:r>
            <a:r>
              <a:rPr lang="en-US" sz="1600" dirty="0" err="1" smtClean="0"/>
              <a:t>nacional</a:t>
            </a:r>
            <a:r>
              <a:rPr lang="en-US" sz="1600" dirty="0" smtClean="0"/>
              <a:t> </a:t>
            </a:r>
            <a:r>
              <a:rPr lang="en-US" sz="1600" dirty="0" err="1" smtClean="0"/>
              <a:t>geral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                        2,5 </a:t>
            </a:r>
            <a:r>
              <a:rPr lang="en-US" sz="1600" dirty="0" err="1" smtClean="0"/>
              <a:t>pontos</a:t>
            </a:r>
            <a:r>
              <a:rPr lang="en-US" sz="1600" dirty="0" smtClean="0"/>
              <a:t> </a:t>
            </a:r>
            <a:r>
              <a:rPr lang="en-US" sz="1600" dirty="0" err="1" smtClean="0"/>
              <a:t>percentuais</a:t>
            </a:r>
            <a:r>
              <a:rPr lang="en-US" sz="1600" dirty="0" smtClean="0"/>
              <a:t> (dado </a:t>
            </a:r>
            <a:r>
              <a:rPr lang="en-US" sz="1600" dirty="0" err="1" smtClean="0"/>
              <a:t>nacional</a:t>
            </a:r>
            <a:r>
              <a:rPr lang="en-US" sz="1600" dirty="0" smtClean="0"/>
              <a:t> </a:t>
            </a:r>
            <a:r>
              <a:rPr lang="en-US" sz="1600" dirty="0" err="1" smtClean="0"/>
              <a:t>setorial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                        7,0 </a:t>
            </a:r>
            <a:r>
              <a:rPr lang="en-US" sz="1600" dirty="0" err="1" smtClean="0"/>
              <a:t>pontos</a:t>
            </a:r>
            <a:r>
              <a:rPr lang="en-US" sz="1600" dirty="0" smtClean="0"/>
              <a:t> </a:t>
            </a:r>
            <a:r>
              <a:rPr lang="en-US" sz="1600" dirty="0" err="1" smtClean="0"/>
              <a:t>percentuais</a:t>
            </a:r>
            <a:r>
              <a:rPr lang="en-US" sz="1600" dirty="0" smtClean="0"/>
              <a:t> (dado </a:t>
            </a:r>
            <a:r>
              <a:rPr lang="en-US" sz="1600" dirty="0" err="1" smtClean="0"/>
              <a:t>estadual</a:t>
            </a:r>
            <a:r>
              <a:rPr lang="en-US" sz="1600" dirty="0" smtClean="0"/>
              <a:t> </a:t>
            </a:r>
            <a:r>
              <a:rPr lang="en-US" sz="1600" dirty="0" err="1" smtClean="0"/>
              <a:t>geral</a:t>
            </a:r>
            <a:r>
              <a:rPr lang="en-US" sz="1600" dirty="0" smtClean="0"/>
              <a:t>)</a:t>
            </a:r>
          </a:p>
          <a:p>
            <a:r>
              <a:rPr lang="en-US" b="1" u="sng" dirty="0" err="1" smtClean="0"/>
              <a:t>Periodicidade</a:t>
            </a:r>
            <a:r>
              <a:rPr lang="en-US" dirty="0" smtClean="0"/>
              <a:t>:</a:t>
            </a:r>
          </a:p>
          <a:p>
            <a:pPr marL="285750" indent="-285750"/>
            <a:r>
              <a:rPr lang="en-US" sz="1600" dirty="0" smtClean="0"/>
              <a:t>-  Mensal (</a:t>
            </a:r>
            <a:r>
              <a:rPr lang="en-US" sz="1600" dirty="0" err="1" smtClean="0"/>
              <a:t>última</a:t>
            </a:r>
            <a:r>
              <a:rPr lang="en-US" sz="1600" dirty="0" smtClean="0"/>
              <a:t> </a:t>
            </a:r>
            <a:r>
              <a:rPr lang="en-US" sz="1600" dirty="0" err="1" smtClean="0"/>
              <a:t>entrevista</a:t>
            </a:r>
            <a:r>
              <a:rPr lang="en-US" sz="1600" dirty="0" smtClean="0"/>
              <a:t> </a:t>
            </a:r>
            <a:r>
              <a:rPr lang="en-US" sz="1600" dirty="0" err="1" smtClean="0"/>
              <a:t>em</a:t>
            </a:r>
            <a:r>
              <a:rPr lang="en-US" sz="1600" dirty="0" smtClean="0"/>
              <a:t> Jan/13)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Este </a:t>
            </a:r>
            <a:r>
              <a:rPr lang="en-US" sz="1600" dirty="0" err="1" smtClean="0"/>
              <a:t>relatório</a:t>
            </a:r>
            <a:r>
              <a:rPr lang="en-US" sz="1600" dirty="0" smtClean="0"/>
              <a:t>: dados </a:t>
            </a:r>
            <a:r>
              <a:rPr lang="en-US" sz="1600" dirty="0" err="1" smtClean="0"/>
              <a:t>até</a:t>
            </a:r>
            <a:r>
              <a:rPr lang="en-US" sz="1600" dirty="0" smtClean="0"/>
              <a:t> </a:t>
            </a:r>
            <a:r>
              <a:rPr lang="en-US" sz="1600" dirty="0" err="1" smtClean="0"/>
              <a:t>Dez</a:t>
            </a:r>
            <a:r>
              <a:rPr lang="en-US" sz="1600" dirty="0" smtClean="0"/>
              <a:t>/13 </a:t>
            </a:r>
            <a:r>
              <a:rPr lang="en-US" sz="1600" dirty="0" err="1" smtClean="0"/>
              <a:t>para</a:t>
            </a:r>
            <a:r>
              <a:rPr lang="en-US" sz="1600" dirty="0" smtClean="0"/>
              <a:t> o ISA e </a:t>
            </a:r>
          </a:p>
          <a:p>
            <a:pPr marL="285750" indent="-285750"/>
            <a:r>
              <a:rPr lang="en-US" sz="1600" dirty="0" smtClean="0"/>
              <a:t>			dados </a:t>
            </a:r>
            <a:r>
              <a:rPr lang="en-US" sz="1600" dirty="0" err="1" smtClean="0"/>
              <a:t>até</a:t>
            </a:r>
            <a:r>
              <a:rPr lang="en-US" sz="1600" dirty="0" smtClean="0"/>
              <a:t> Jan/13 </a:t>
            </a:r>
            <a:r>
              <a:rPr lang="en-US" sz="1600" dirty="0" err="1" smtClean="0"/>
              <a:t>para</a:t>
            </a:r>
            <a:r>
              <a:rPr lang="en-US" sz="1600" dirty="0" smtClean="0"/>
              <a:t> </a:t>
            </a:r>
            <a:r>
              <a:rPr lang="en-US" sz="1600" dirty="0" err="1" smtClean="0"/>
              <a:t>Expectativas</a:t>
            </a:r>
            <a:r>
              <a:rPr lang="en-US" sz="1600" dirty="0" smtClean="0"/>
              <a:t>, ISE e ICPN</a:t>
            </a:r>
          </a:p>
          <a:p>
            <a:pPr marL="285750" indent="-285750">
              <a:buFontTx/>
              <a:buChar char="-"/>
            </a:pPr>
            <a:endParaRPr lang="en-US" sz="1200" dirty="0"/>
          </a:p>
          <a:p>
            <a:r>
              <a:rPr lang="en-US" b="1" u="sng" dirty="0" err="1" smtClean="0"/>
              <a:t>Metodologia</a:t>
            </a:r>
            <a:r>
              <a:rPr lang="en-US" dirty="0" smtClean="0"/>
              <a:t>: </a:t>
            </a:r>
            <a:r>
              <a:rPr lang="en-US" sz="1600" dirty="0" err="1" smtClean="0"/>
              <a:t>inspirada</a:t>
            </a:r>
            <a:r>
              <a:rPr lang="en-US" sz="1600" dirty="0" smtClean="0"/>
              <a:t> </a:t>
            </a:r>
            <a:r>
              <a:rPr lang="en-US" sz="1600" dirty="0" err="1" smtClean="0"/>
              <a:t>nos</a:t>
            </a:r>
            <a:r>
              <a:rPr lang="en-US" sz="1600" dirty="0" smtClean="0"/>
              <a:t> </a:t>
            </a:r>
            <a:r>
              <a:rPr lang="en-US" sz="1600" dirty="0" err="1" smtClean="0"/>
              <a:t>Indicadores</a:t>
            </a:r>
            <a:r>
              <a:rPr lang="en-US" sz="1600" dirty="0" smtClean="0"/>
              <a:t> de </a:t>
            </a:r>
            <a:r>
              <a:rPr lang="en-US" sz="1600" dirty="0" err="1" smtClean="0"/>
              <a:t>Confiança</a:t>
            </a:r>
            <a:r>
              <a:rPr lang="en-US" sz="1600" dirty="0" smtClean="0"/>
              <a:t>:</a:t>
            </a:r>
          </a:p>
          <a:p>
            <a:pPr>
              <a:buFontTx/>
              <a:buChar char="-"/>
            </a:pPr>
            <a:r>
              <a:rPr lang="en-US" sz="1600" dirty="0" smtClean="0"/>
              <a:t> da </a:t>
            </a:r>
            <a:r>
              <a:rPr lang="en-US" sz="1600" dirty="0" err="1" smtClean="0"/>
              <a:t>Universidade</a:t>
            </a:r>
            <a:r>
              <a:rPr lang="en-US" sz="1600" dirty="0" smtClean="0"/>
              <a:t> de Michigan e do </a:t>
            </a:r>
            <a:r>
              <a:rPr lang="pt-BR" sz="1600" i="1" dirty="0" err="1" smtClean="0"/>
              <a:t>Conference</a:t>
            </a:r>
            <a:r>
              <a:rPr lang="pt-BR" sz="1600" i="1" dirty="0" smtClean="0"/>
              <a:t> </a:t>
            </a:r>
            <a:r>
              <a:rPr lang="pt-BR" sz="1600" i="1" dirty="0"/>
              <a:t>Board</a:t>
            </a:r>
            <a:r>
              <a:rPr lang="pt-BR" sz="1600" dirty="0"/>
              <a:t> norte-americano</a:t>
            </a:r>
            <a:r>
              <a:rPr lang="en-US" sz="1600" dirty="0" smtClean="0"/>
              <a:t> 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4679390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Questões levantadas</a:t>
            </a:r>
            <a:r>
              <a:rPr lang="pt-BR" sz="2000" dirty="0" smtClean="0"/>
              <a:t> (em out/13)</a:t>
            </a:r>
            <a:endParaRPr lang="pt-BR" sz="2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8208912" cy="4752528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 </a:t>
            </a:r>
            <a:endParaRPr lang="en-US" sz="1600" dirty="0"/>
          </a:p>
          <a:p>
            <a:pPr lvl="0" algn="ctr"/>
            <a:r>
              <a:rPr lang="pt-BR" sz="1600" b="1" u="sng" dirty="0"/>
              <a:t>Questão </a:t>
            </a:r>
            <a:r>
              <a:rPr lang="pt-BR" sz="1600" b="1" u="sng" dirty="0" smtClean="0"/>
              <a:t>1</a:t>
            </a:r>
            <a:endParaRPr lang="pt-BR" sz="1600" dirty="0" smtClean="0"/>
          </a:p>
          <a:p>
            <a:pPr lvl="0"/>
            <a:r>
              <a:rPr lang="pt-BR" sz="1600" dirty="0" smtClean="0"/>
              <a:t>O </a:t>
            </a:r>
            <a:r>
              <a:rPr lang="pt-BR" sz="1600" dirty="0"/>
              <a:t>que aconteceu com o FATURAMENTO TOTAL de sua empresa no </a:t>
            </a:r>
            <a:r>
              <a:rPr lang="pt-BR" sz="1600" dirty="0" smtClean="0"/>
              <a:t>mês de </a:t>
            </a:r>
            <a:r>
              <a:rPr lang="pt-BR" sz="1600" b="1" u="sng" dirty="0" smtClean="0"/>
              <a:t>dezembro</a:t>
            </a:r>
            <a:r>
              <a:rPr lang="pt-BR" sz="1600" dirty="0" smtClean="0"/>
              <a:t>, </a:t>
            </a:r>
            <a:r>
              <a:rPr lang="pt-BR" sz="1600" dirty="0"/>
              <a:t>comparado com o mês </a:t>
            </a:r>
            <a:r>
              <a:rPr lang="pt-BR" sz="1600" dirty="0" smtClean="0"/>
              <a:t>anterior?</a:t>
            </a:r>
          </a:p>
          <a:p>
            <a:pPr lvl="0"/>
            <a:endParaRPr lang="en-US" sz="1600" dirty="0"/>
          </a:p>
          <a:p>
            <a:pPr lvl="0" algn="ctr"/>
            <a:r>
              <a:rPr lang="pt-BR" sz="1600" b="1" u="sng" dirty="0"/>
              <a:t>Questão </a:t>
            </a:r>
            <a:r>
              <a:rPr lang="pt-BR" sz="1600" b="1" u="sng" dirty="0" smtClean="0"/>
              <a:t>2</a:t>
            </a:r>
            <a:r>
              <a:rPr lang="pt-BR" sz="1600" dirty="0" smtClean="0"/>
              <a:t> </a:t>
            </a:r>
          </a:p>
          <a:p>
            <a:pPr lvl="0"/>
            <a:r>
              <a:rPr lang="pt-BR" sz="1600" dirty="0" smtClean="0"/>
              <a:t>O </a:t>
            </a:r>
            <a:r>
              <a:rPr lang="pt-BR" sz="1600" dirty="0"/>
              <a:t>que aconteceu com o TOTAL DE PESSOAS OCUPADAS na sua empresa no mês </a:t>
            </a:r>
            <a:r>
              <a:rPr lang="pt-BR" sz="1600" dirty="0" smtClean="0"/>
              <a:t>de </a:t>
            </a:r>
            <a:r>
              <a:rPr lang="pt-BR" sz="1600" b="1" u="sng" dirty="0" smtClean="0"/>
              <a:t>dezembro</a:t>
            </a:r>
            <a:r>
              <a:rPr lang="pt-BR" sz="1600" dirty="0" smtClean="0"/>
              <a:t>, </a:t>
            </a:r>
            <a:r>
              <a:rPr lang="pt-BR" sz="1600" dirty="0"/>
              <a:t>comparado com o mês </a:t>
            </a:r>
            <a:r>
              <a:rPr lang="pt-BR" sz="1600" dirty="0" smtClean="0"/>
              <a:t>anterior?</a:t>
            </a:r>
          </a:p>
          <a:p>
            <a:pPr lvl="0"/>
            <a:endParaRPr lang="en-US" sz="1600" dirty="0"/>
          </a:p>
          <a:p>
            <a:pPr lvl="0" algn="ctr"/>
            <a:r>
              <a:rPr lang="pt-BR" sz="1600" b="1" u="sng" dirty="0"/>
              <a:t>Questão </a:t>
            </a:r>
            <a:r>
              <a:rPr lang="pt-BR" sz="1600" b="1" u="sng" dirty="0" smtClean="0"/>
              <a:t>3</a:t>
            </a:r>
          </a:p>
          <a:p>
            <a:pPr lvl="0"/>
            <a:r>
              <a:rPr lang="pt-BR" sz="1600" dirty="0" smtClean="0"/>
              <a:t>O </a:t>
            </a:r>
            <a:r>
              <a:rPr lang="pt-BR" sz="1600" dirty="0"/>
              <a:t>que o Sr.(a) acredita que ocorrerá com o FATURAMENTO TOTAL mensal de sua empresa nos próximos três </a:t>
            </a:r>
            <a:r>
              <a:rPr lang="pt-BR" sz="1600" dirty="0" smtClean="0"/>
              <a:t>meses (</a:t>
            </a:r>
            <a:r>
              <a:rPr lang="pt-BR" sz="1600" b="1" u="sng" dirty="0" smtClean="0"/>
              <a:t>jan/fev/mar</a:t>
            </a:r>
            <a:r>
              <a:rPr lang="pt-BR" sz="1600" dirty="0" smtClean="0"/>
              <a:t>), </a:t>
            </a:r>
            <a:r>
              <a:rPr lang="pt-BR" sz="1600" dirty="0"/>
              <a:t>comparado com os últimos 3 </a:t>
            </a:r>
            <a:r>
              <a:rPr lang="pt-BR" sz="1600" dirty="0" smtClean="0"/>
              <a:t>meses?</a:t>
            </a:r>
          </a:p>
          <a:p>
            <a:pPr lvl="0"/>
            <a:endParaRPr lang="en-US" sz="1600" dirty="0"/>
          </a:p>
          <a:p>
            <a:pPr lvl="0" algn="ctr"/>
            <a:r>
              <a:rPr lang="pt-BR" sz="1600" b="1" u="sng" dirty="0"/>
              <a:t>Questão </a:t>
            </a:r>
            <a:r>
              <a:rPr lang="pt-BR" sz="1600" b="1" u="sng" dirty="0" smtClean="0"/>
              <a:t>4</a:t>
            </a:r>
          </a:p>
          <a:p>
            <a:pPr lvl="0"/>
            <a:r>
              <a:rPr lang="pt-BR" sz="1600" dirty="0" smtClean="0"/>
              <a:t>O </a:t>
            </a:r>
            <a:r>
              <a:rPr lang="pt-BR" sz="1600" dirty="0"/>
              <a:t>que o Sr.(a) acredita que ocorrerá com o TOTAL DE PESSOAS OCUPADAS de sua empresa nos próximos três </a:t>
            </a:r>
            <a:r>
              <a:rPr lang="pt-BR" sz="1600" dirty="0" smtClean="0"/>
              <a:t>meses (</a:t>
            </a:r>
            <a:r>
              <a:rPr lang="pt-BR" sz="1600" b="1" u="sng" dirty="0" smtClean="0"/>
              <a:t>jan/fev/mar</a:t>
            </a:r>
            <a:r>
              <a:rPr lang="pt-BR" sz="1600" dirty="0" smtClean="0"/>
              <a:t>), </a:t>
            </a:r>
            <a:r>
              <a:rPr lang="pt-BR" sz="1600" dirty="0"/>
              <a:t>comparado com o nível </a:t>
            </a:r>
            <a:r>
              <a:rPr lang="pt-BR" sz="1600" dirty="0" smtClean="0"/>
              <a:t>atual </a:t>
            </a:r>
            <a:r>
              <a:rPr lang="pt-BR" sz="1600" b="1" dirty="0" smtClean="0"/>
              <a:t>(</a:t>
            </a:r>
            <a:r>
              <a:rPr lang="pt-BR" sz="1600" b="1" u="sng" dirty="0" smtClean="0"/>
              <a:t>dezembro)</a:t>
            </a:r>
            <a:endParaRPr lang="en-US" sz="1600" dirty="0"/>
          </a:p>
          <a:p>
            <a:endParaRPr lang="pt-BR" sz="16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32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3022752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Variáveis</a:t>
            </a:r>
            <a:endParaRPr lang="pt-BR" sz="4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5612586"/>
              </p:ext>
            </p:extLst>
          </p:nvPr>
        </p:nvGraphicFramePr>
        <p:xfrm>
          <a:off x="395538" y="2060847"/>
          <a:ext cx="8470122" cy="36724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37473"/>
                <a:gridCol w="3168352"/>
                <a:gridCol w="2664297"/>
              </a:tblGrid>
              <a:tr h="918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u="sng" dirty="0">
                          <a:effectLst/>
                        </a:rPr>
                        <a:t>Questão 1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aumento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igualdade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diminuição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Indicador de Situação Atual (ISA)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0-200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Índice de </a:t>
                      </a: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Confiança 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dos Pequenos Negócios no Brasil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ICPN)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0-200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83E7"/>
                    </a:solidFill>
                  </a:tcPr>
                </a:tc>
              </a:tr>
              <a:tr h="918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u="sng" dirty="0">
                          <a:effectLst/>
                        </a:rPr>
                        <a:t>Questão 2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aumento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igualdade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diminuição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8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u="sng" dirty="0">
                          <a:effectLst/>
                        </a:rPr>
                        <a:t>Questão 3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aumento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igualdade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diminuição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Indicador de Situação Esperada 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(ISE)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0-200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8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u="sng" dirty="0">
                          <a:effectLst/>
                        </a:rPr>
                        <a:t>Questão 4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aumento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igualdade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   % diminuição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1680" y="6289517"/>
            <a:ext cx="7128792" cy="66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b="1" dirty="0"/>
              <a:t>Indicador = 100 + (% </a:t>
            </a:r>
            <a:r>
              <a:rPr lang="pt-BR" b="1" dirty="0" smtClean="0"/>
              <a:t>aumento </a:t>
            </a:r>
            <a:r>
              <a:rPr lang="pt-BR" b="1" dirty="0"/>
              <a:t>- </a:t>
            </a:r>
            <a:r>
              <a:rPr lang="pt-BR" b="1" dirty="0" smtClean="0"/>
              <a:t>% diminuição</a:t>
            </a:r>
            <a:r>
              <a:rPr lang="pt-BR" b="1" dirty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59832" y="1524125"/>
            <a:ext cx="288032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b="1" dirty="0" err="1" smtClean="0"/>
              <a:t>Matriz</a:t>
            </a:r>
            <a:r>
              <a:rPr lang="en-US" b="1" dirty="0" smtClean="0"/>
              <a:t> de </a:t>
            </a:r>
            <a:r>
              <a:rPr lang="en-US" b="1" dirty="0" err="1" smtClean="0"/>
              <a:t>Resultados</a:t>
            </a:r>
            <a:endParaRPr lang="en-US" b="1" dirty="0"/>
          </a:p>
        </p:txBody>
      </p:sp>
      <p:sp>
        <p:nvSpPr>
          <p:cNvPr id="12" name="Down Arrow 11"/>
          <p:cNvSpPr/>
          <p:nvPr/>
        </p:nvSpPr>
        <p:spPr bwMode="auto">
          <a:xfrm>
            <a:off x="4139952" y="5589240"/>
            <a:ext cx="720080" cy="648072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5738" marR="0" indent="-185738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§"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MS PGothic" pitchFamily="34" charset="-128"/>
            </a:endParaRPr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7160449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Variáveis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57298"/>
            <a:ext cx="8820472" cy="4896544"/>
          </a:xfrm>
        </p:spPr>
        <p:txBody>
          <a:bodyPr>
            <a:noAutofit/>
          </a:bodyPr>
          <a:lstStyle/>
          <a:p>
            <a:pPr algn="ctr"/>
            <a:r>
              <a:rPr lang="pt-BR" sz="1800" b="1" u="sng" dirty="0"/>
              <a:t>Indicador de Situação </a:t>
            </a:r>
            <a:r>
              <a:rPr lang="pt-BR" sz="1800" b="1" u="sng" dirty="0" smtClean="0"/>
              <a:t>Atual (ISA)</a:t>
            </a:r>
            <a:r>
              <a:rPr lang="pt-BR" sz="1600" dirty="0" smtClean="0"/>
              <a:t> </a:t>
            </a:r>
          </a:p>
          <a:p>
            <a:r>
              <a:rPr lang="pt-BR" sz="1600" dirty="0" smtClean="0"/>
              <a:t>Expressa o nível de atividade atual</a:t>
            </a:r>
          </a:p>
          <a:p>
            <a:pPr marL="360363" lvl="1" indent="0">
              <a:buNone/>
            </a:pPr>
            <a:r>
              <a:rPr lang="pt-BR" sz="1600" dirty="0" smtClean="0"/>
              <a:t>&gt; 100  (expansão da atividade no </a:t>
            </a:r>
            <a:r>
              <a:rPr lang="pt-BR" sz="1600" dirty="0"/>
              <a:t>ú</a:t>
            </a:r>
            <a:r>
              <a:rPr lang="pt-BR" sz="1600" dirty="0" smtClean="0"/>
              <a:t>ltimo mês)</a:t>
            </a:r>
          </a:p>
          <a:p>
            <a:pPr marL="360363" lvl="1" indent="0">
              <a:buNone/>
            </a:pPr>
            <a:r>
              <a:rPr lang="pt-BR" sz="1600" dirty="0" smtClean="0"/>
              <a:t>= 100  (estabilidade no </a:t>
            </a:r>
            <a:r>
              <a:rPr lang="pt-BR" sz="1600" dirty="0"/>
              <a:t>último mês)</a:t>
            </a:r>
            <a:endParaRPr lang="pt-BR" sz="1600" dirty="0" smtClean="0"/>
          </a:p>
          <a:p>
            <a:pPr marL="360363" lvl="1" indent="0">
              <a:buNone/>
            </a:pPr>
            <a:r>
              <a:rPr lang="pt-BR" sz="1600" dirty="0" smtClean="0"/>
              <a:t>&lt; 100  (retração da atividade no </a:t>
            </a:r>
            <a:r>
              <a:rPr lang="pt-BR" sz="1600" dirty="0"/>
              <a:t>último mês)</a:t>
            </a:r>
            <a:endParaRPr lang="pt-BR" sz="1600" dirty="0" smtClean="0"/>
          </a:p>
          <a:p>
            <a:endParaRPr lang="pt-BR" sz="1600" dirty="0" smtClean="0"/>
          </a:p>
          <a:p>
            <a:pPr algn="ctr"/>
            <a:r>
              <a:rPr lang="pt-BR" sz="1800" b="1" u="sng" dirty="0" smtClean="0"/>
              <a:t>Indicador </a:t>
            </a:r>
            <a:r>
              <a:rPr lang="pt-BR" sz="1800" b="1" u="sng" dirty="0"/>
              <a:t>de Situação </a:t>
            </a:r>
            <a:r>
              <a:rPr lang="pt-BR" sz="1800" b="1" u="sng" dirty="0" smtClean="0"/>
              <a:t>Esperada (ISE)</a:t>
            </a:r>
            <a:endParaRPr lang="pt-BR" sz="1800" u="sng" dirty="0" smtClean="0"/>
          </a:p>
          <a:p>
            <a:r>
              <a:rPr lang="pt-BR" sz="1600" dirty="0" smtClean="0"/>
              <a:t>Expressa o nível de atividade esperada (nos próximos 3 meses)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 &gt; 100 (expansão da atividade esperada nos próximos 3 meses)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 = 100 (estabilidade esperada esperada nos próximos 3 meses)</a:t>
            </a:r>
          </a:p>
          <a:p>
            <a:pPr marL="360363" lvl="1" indent="0">
              <a:buNone/>
            </a:pPr>
            <a:r>
              <a:rPr lang="pt-BR" sz="1600" dirty="0" smtClean="0"/>
              <a:t>&lt; 100 (retração da atividade esperada nos próximos 3 meses)</a:t>
            </a:r>
          </a:p>
          <a:p>
            <a:endParaRPr lang="pt-BR" sz="1600" dirty="0" smtClean="0"/>
          </a:p>
          <a:p>
            <a:pPr algn="ctr"/>
            <a:r>
              <a:rPr lang="pt-BR" sz="1800" b="1" u="sng" dirty="0" smtClean="0"/>
              <a:t>Índice </a:t>
            </a:r>
            <a:r>
              <a:rPr lang="pt-BR" sz="1800" b="1" u="sng" dirty="0"/>
              <a:t>de </a:t>
            </a:r>
            <a:r>
              <a:rPr lang="pt-BR" sz="1800" b="1" u="sng" dirty="0" smtClean="0"/>
              <a:t>Confiança dos Pequenos Negócios (ICPN)</a:t>
            </a:r>
            <a:endParaRPr lang="pt-BR" sz="1800" u="sng" dirty="0" smtClean="0"/>
          </a:p>
          <a:p>
            <a:r>
              <a:rPr lang="pt-BR" sz="1600" dirty="0" smtClean="0"/>
              <a:t>Expressa a tendência do nivel de atividade, levando em conta o presente e o futuro</a:t>
            </a:r>
            <a:endParaRPr lang="pt-BR" sz="1600" dirty="0"/>
          </a:p>
          <a:p>
            <a:r>
              <a:rPr lang="pt-BR" sz="1600" dirty="0"/>
              <a:t>      &gt; 100 </a:t>
            </a:r>
            <a:r>
              <a:rPr lang="pt-BR" sz="1600" dirty="0" smtClean="0"/>
              <a:t> “tendência” de expansão da atividade</a:t>
            </a:r>
            <a:endParaRPr lang="pt-BR" sz="1600" dirty="0"/>
          </a:p>
          <a:p>
            <a:r>
              <a:rPr lang="pt-BR" sz="1600" dirty="0"/>
              <a:t>      = 100 </a:t>
            </a:r>
            <a:r>
              <a:rPr lang="pt-BR" sz="1600" dirty="0" smtClean="0"/>
              <a:t> “tendência” de estabilidade da atividade</a:t>
            </a:r>
            <a:endParaRPr lang="pt-BR" sz="1600" dirty="0"/>
          </a:p>
          <a:p>
            <a:pPr marL="360363" lvl="1" indent="0">
              <a:buNone/>
            </a:pPr>
            <a:r>
              <a:rPr lang="pt-BR" sz="1600" dirty="0" smtClean="0"/>
              <a:t>&lt; </a:t>
            </a:r>
            <a:r>
              <a:rPr lang="pt-BR" sz="1600" dirty="0"/>
              <a:t>100  </a:t>
            </a:r>
            <a:r>
              <a:rPr lang="pt-BR" sz="1600" dirty="0" smtClean="0"/>
              <a:t>“tendência” de retração da atividade</a:t>
            </a:r>
            <a:endParaRPr lang="pt-BR" sz="1600" dirty="0"/>
          </a:p>
          <a:p>
            <a:r>
              <a:rPr lang="pt-BR" sz="1600" dirty="0" smtClean="0"/>
              <a:t> </a:t>
            </a:r>
          </a:p>
          <a:p>
            <a:endParaRPr lang="pt-BR" sz="1600" dirty="0" smtClean="0"/>
          </a:p>
          <a:p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357422" y="6286520"/>
            <a:ext cx="4286280" cy="380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ICPN = (ISA + ISE)/2</a:t>
            </a:r>
            <a:endParaRPr lang="pt-BR" b="1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1305783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258888" y="1714488"/>
            <a:ext cx="6842125" cy="442915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  <a:t>ÍNDICE DE CONFIANÇA </a:t>
            </a:r>
            <a:b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</a:br>
            <a: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  <a:t>DOS PEQUENOS NEGÓCIOS NO BRASIL </a:t>
            </a:r>
            <a:b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</a:br>
            <a: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  <a:t/>
            </a:r>
            <a:br>
              <a:rPr lang="pt-BR" sz="2800" b="1" dirty="0" smtClean="0">
                <a:solidFill>
                  <a:srgbClr val="003399"/>
                </a:solidFill>
                <a:latin typeface="Verdana" pitchFamily="34" charset="0"/>
              </a:rPr>
            </a:br>
            <a:r>
              <a:rPr lang="pt-BR" sz="1600" b="1" u="sng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pt-BR" sz="1600" b="1" u="sng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pt-BR" sz="1600" b="1" u="sng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pt-BR" sz="1600" b="1" u="sng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pt-BR" sz="1600" dirty="0" smtClean="0">
                <a:solidFill>
                  <a:schemeClr val="tx1"/>
                </a:solidFill>
              </a:rPr>
              <a:t>Informações sobre este documento:</a:t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>Unidade de Gestão Estratégica </a:t>
            </a:r>
            <a:r>
              <a:rPr lang="pt-BR" sz="1600" dirty="0" err="1" smtClean="0">
                <a:solidFill>
                  <a:schemeClr val="tx1"/>
                </a:solidFill>
              </a:rPr>
              <a:t>Sebrae-NA</a:t>
            </a:r>
            <a:r>
              <a:rPr lang="pt-BR" sz="1600" dirty="0" smtClean="0">
                <a:solidFill>
                  <a:schemeClr val="tx1"/>
                </a:solidFill>
              </a:rPr>
              <a:t/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>(61) 3348-7640</a:t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>(61) 3348-7180</a:t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/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>Outras informações sobre o Sebrae:</a:t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/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3200" b="1" dirty="0" smtClean="0">
                <a:solidFill>
                  <a:schemeClr val="tx1"/>
                </a:solidFill>
              </a:rPr>
              <a:t>0800 570 0800</a:t>
            </a:r>
            <a:endParaRPr lang="pt-BR" sz="3200" b="1" u="sng" dirty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2066" name="Picture 18" descr="Fipe_c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368425" cy="1177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marco.bede\Dropbox\___Estudos e Pesquisas UGE\Administrativo\sebrae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1926356" cy="9379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355976" y="6642100"/>
            <a:ext cx="4464050" cy="215900"/>
          </a:xfrm>
        </p:spPr>
        <p:txBody>
          <a:bodyPr/>
          <a:lstStyle/>
          <a:p>
            <a:r>
              <a:rPr lang="pt-BR" altLang="ja-JP" sz="1000" b="1" smtClean="0"/>
              <a:t>Fonte: SEBRAE/FIPE</a:t>
            </a:r>
            <a:endParaRPr lang="pt-BR" sz="1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635896" y="1268760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Setor</a:t>
            </a:r>
            <a:endParaRPr lang="pt-BR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5517232"/>
            <a:ext cx="7848872" cy="1107996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200" dirty="0" smtClean="0"/>
              <a:t>Em jan/14, o setor de Construção Civil apresentou  ICPN mais alto (117 pontos) e a Indústria apresentou o menor índice (ICPN = 111 pontos). Todos setores apresentaram queda no indicador tanto em relação ao mês anterior, quanto em relação ao mesmo período do ano passado.  Em relação a Jan/13 a maior queda foi no setor Indústria com -4 pontos e em relação a dez/13 a maior queda foi do Comércio com -5 pontos.</a:t>
            </a:r>
            <a:endParaRPr lang="pt-BR" sz="1200" dirty="0" smtClean="0">
              <a:solidFill>
                <a:schemeClr val="tx1"/>
              </a:solidFill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129588" cy="1044575"/>
          </a:xfrm>
        </p:spPr>
        <p:txBody>
          <a:bodyPr/>
          <a:lstStyle/>
          <a:p>
            <a:pPr algn="ctr"/>
            <a:r>
              <a:rPr lang="pt-BR" sz="2800" b="1" dirty="0" smtClean="0"/>
              <a:t>ICPN - </a:t>
            </a:r>
            <a:r>
              <a:rPr lang="pt-BR" sz="2800" dirty="0" smtClean="0"/>
              <a:t>Índice de Confiança dos Pequenos Negócios no Brasil</a:t>
            </a:r>
            <a:endParaRPr lang="pt-BR" sz="2800" b="1" dirty="0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4</a:t>
            </a:fld>
            <a:endParaRPr lang="pt-BR"/>
          </a:p>
        </p:txBody>
      </p:sp>
      <p:graphicFrame>
        <p:nvGraphicFramePr>
          <p:cNvPr id="8" name="Gráfico 7"/>
          <p:cNvGraphicFramePr/>
          <p:nvPr/>
        </p:nvGraphicFramePr>
        <p:xfrm>
          <a:off x="395357" y="1586683"/>
          <a:ext cx="8353285" cy="3684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7770131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707904" y="1412776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Porte</a:t>
            </a:r>
            <a:endParaRPr lang="pt-BR" b="1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129588" cy="1044575"/>
          </a:xfrm>
        </p:spPr>
        <p:txBody>
          <a:bodyPr/>
          <a:lstStyle/>
          <a:p>
            <a:pPr algn="ctr"/>
            <a:r>
              <a:rPr lang="pt-BR" sz="2800" b="1" dirty="0" smtClean="0"/>
              <a:t>ICPN - </a:t>
            </a:r>
            <a:r>
              <a:rPr lang="pt-BR" sz="2800" dirty="0" smtClean="0"/>
              <a:t>Índice de Confiança dos Pequenos Negócios no Brasil</a:t>
            </a:r>
            <a:endParaRPr lang="pt-BR" sz="28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3568" y="5517232"/>
            <a:ext cx="7416824" cy="1107996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200" dirty="0" smtClean="0"/>
              <a:t>Em relação ao porte, os MEI apresentaram pelo sexto mês consecutivo o maior ICPN, registrando em jan/14, 120 pontos, mesmo nível em relação a jan/13.   Já as ME e EPP registraram queda no ICPN em relação ao mês anterior de  -3 e -4 pontos, respectivamente. Já em relação ao mesmo período do ano anterior as ME registram queda de -4 pontos e as EPP de -3 pontos.</a:t>
            </a:r>
            <a:endParaRPr lang="pt-BR" sz="1200" dirty="0" smtClean="0"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9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355976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6E84-7FC7-48AC-A839-980D98F6492D}" type="slidenum">
              <a:rPr lang="pt-BR" smtClean="0"/>
              <a:pPr/>
              <a:t>5</a:t>
            </a:fld>
            <a:endParaRPr lang="pt-BR"/>
          </a:p>
        </p:txBody>
      </p:sp>
      <p:graphicFrame>
        <p:nvGraphicFramePr>
          <p:cNvPr id="11" name="Gráfico 10"/>
          <p:cNvGraphicFramePr/>
          <p:nvPr/>
        </p:nvGraphicFramePr>
        <p:xfrm>
          <a:off x="312014" y="1518046"/>
          <a:ext cx="8519972" cy="3821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707904" y="1340768"/>
            <a:ext cx="1785950" cy="35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Região</a:t>
            </a:r>
            <a:endParaRPr lang="pt-BR" b="1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129588" cy="1044575"/>
          </a:xfrm>
        </p:spPr>
        <p:txBody>
          <a:bodyPr/>
          <a:lstStyle/>
          <a:p>
            <a:pPr algn="ctr"/>
            <a:r>
              <a:rPr lang="pt-BR" sz="2800" b="1" dirty="0" smtClean="0"/>
              <a:t>ICPN - </a:t>
            </a:r>
            <a:r>
              <a:rPr lang="pt-BR" sz="2800" dirty="0" smtClean="0"/>
              <a:t>Índice de Confiança dos Pequenos Negócios no Brasil</a:t>
            </a:r>
            <a:endParaRPr lang="pt-BR" sz="28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755576" y="5445224"/>
            <a:ext cx="7848872" cy="904863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200" dirty="0" smtClean="0"/>
              <a:t>Em termos regionais o Nordeste, desde de ago/13, vem registrando o maior índice no mês (ICPN=120), com queda de 4 pontos em relação ao mês anterior. Em relação a jan/13, apenas o Centro-Oeste obteve estabilidade no ICPN. Todas demais regiões apresentaram variação negativa no ICPN, com destaque para o Sul e Sudeste (– 5 pontos).  </a:t>
            </a:r>
            <a:endParaRPr lang="pt-BR" sz="1200" dirty="0" smtClean="0"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6E84-7FC7-48AC-A839-980D98F6492D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15" name="Espaço Reservado para Rodapé 14"/>
          <p:cNvSpPr>
            <a:spLocks noGrp="1"/>
          </p:cNvSpPr>
          <p:nvPr>
            <p:ph type="ftr" sz="quarter" idx="11"/>
          </p:nvPr>
        </p:nvSpPr>
        <p:spPr>
          <a:xfrm>
            <a:off x="3995936" y="6642100"/>
            <a:ext cx="4464050" cy="215900"/>
          </a:xfrm>
        </p:spPr>
        <p:txBody>
          <a:bodyPr/>
          <a:lstStyle/>
          <a:p>
            <a:r>
              <a:rPr lang="pt-BR" altLang="ja-JP" dirty="0" smtClean="0"/>
              <a:t>Fonte: SEBRAE/FIPE</a:t>
            </a:r>
            <a:endParaRPr lang="pt-BR" dirty="0"/>
          </a:p>
        </p:txBody>
      </p:sp>
      <p:graphicFrame>
        <p:nvGraphicFramePr>
          <p:cNvPr id="8" name="Gráfico 7"/>
          <p:cNvGraphicFramePr/>
          <p:nvPr/>
        </p:nvGraphicFramePr>
        <p:xfrm>
          <a:off x="691963" y="1412776"/>
          <a:ext cx="8056501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4414" y="6397625"/>
            <a:ext cx="4464050" cy="215900"/>
          </a:xfrm>
        </p:spPr>
        <p:txBody>
          <a:bodyPr/>
          <a:lstStyle/>
          <a:p>
            <a:r>
              <a:rPr lang="pt-BR" altLang="ja-JP" sz="1000" b="1" smtClean="0"/>
              <a:t>Fonte: SEBRAE/FIPE</a:t>
            </a:r>
            <a:endParaRPr lang="pt-BR" sz="10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428860" y="1334384"/>
            <a:ext cx="4143404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b="1" dirty="0" smtClean="0"/>
              <a:t>Estados – Evolução Recente</a:t>
            </a:r>
            <a:endParaRPr lang="pt-BR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95534" y="1916832"/>
          <a:ext cx="8208917" cy="4152675"/>
        </p:xfrm>
        <a:graphic>
          <a:graphicData uri="http://schemas.openxmlformats.org/drawingml/2006/table">
            <a:tbl>
              <a:tblPr/>
              <a:tblGrid>
                <a:gridCol w="1370691"/>
                <a:gridCol w="715805"/>
                <a:gridCol w="959483"/>
                <a:gridCol w="898565"/>
                <a:gridCol w="197989"/>
                <a:gridCol w="1507760"/>
                <a:gridCol w="715805"/>
                <a:gridCol w="906712"/>
                <a:gridCol w="936107"/>
              </a:tblGrid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dez/13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jan/14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dez/13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jan/14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Paraíba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Alagoas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Amapá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Pernambuco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Amazonas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Piauí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de Janeiro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Norte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Distrito 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Grande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Espírito Santo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Rondônia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Goiás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Roraima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Maranhão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Paulo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Grosso do Sul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Sergipe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Minas Gerais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Tocantins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8129588" cy="1044575"/>
          </a:xfrm>
        </p:spPr>
        <p:txBody>
          <a:bodyPr/>
          <a:lstStyle/>
          <a:p>
            <a:pPr algn="ctr"/>
            <a:r>
              <a:rPr lang="pt-BR" sz="2800" b="1" dirty="0" smtClean="0"/>
              <a:t>ICPN - </a:t>
            </a:r>
            <a:r>
              <a:rPr lang="pt-BR" sz="2800" dirty="0" smtClean="0"/>
              <a:t>Índice de Confiança dos Pequenos Negócios no Brasil</a:t>
            </a:r>
            <a:endParaRPr lang="pt-BR" sz="2800" b="1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7770131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DETALHAMENTO ISA e ISE</a:t>
            </a:r>
            <a:endParaRPr lang="pt-BR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Indicador de Situação </a:t>
            </a:r>
            <a:r>
              <a:rPr lang="pt-BR" dirty="0" smtClean="0"/>
              <a:t>Atual (ISA) no mês</a:t>
            </a:r>
            <a:endParaRPr lang="pt-BR" dirty="0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283968" y="6642100"/>
            <a:ext cx="4464050" cy="215900"/>
          </a:xfrm>
        </p:spPr>
        <p:txBody>
          <a:bodyPr/>
          <a:lstStyle/>
          <a:p>
            <a:r>
              <a:rPr lang="pt-BR" altLang="ja-JP" sz="1000" b="1" dirty="0" smtClean="0"/>
              <a:t>Fonte: SEBRAE/FIPE</a:t>
            </a:r>
            <a:endParaRPr lang="pt-BR" sz="10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51520" y="5373216"/>
            <a:ext cx="8643998" cy="1107996"/>
          </a:xfrm>
          <a:prstGeom prst="rect">
            <a:avLst/>
          </a:prstGeom>
          <a:solidFill>
            <a:srgbClr val="D5DE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200" dirty="0" smtClean="0"/>
              <a:t>O índice de </a:t>
            </a:r>
            <a:r>
              <a:rPr lang="pt-BR" sz="1200" i="1" dirty="0" smtClean="0"/>
              <a:t>situação atual (ISA) </a:t>
            </a:r>
            <a:r>
              <a:rPr lang="pt-BR" sz="1200" dirty="0" smtClean="0"/>
              <a:t>retrata a percepção em relação á demanda no momento atual, apresentou uma variação positiva de 6 pontos em relação ao mês anterior (ISA=112) e mais alto índice do ano de 2013 e segundo mais alto da série histórica. Em relação ao mês de dez/12, o ISA apresentou queda de 3 pontos. </a:t>
            </a:r>
          </a:p>
          <a:p>
            <a:pPr algn="just">
              <a:buNone/>
            </a:pPr>
            <a:r>
              <a:rPr lang="pt-BR" sz="1200" dirty="0" smtClean="0"/>
              <a:t>Em parte, o aumento no ISA no mês de dezembro é explicada pelo avanço no desempenho do faturamento no mês. </a:t>
            </a:r>
            <a:endParaRPr lang="pt-BR" sz="1200" dirty="0" smtClean="0"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AF9-8A61-4F85-BC9F-010E91F2EED9}" type="slidenum">
              <a:rPr lang="pt-BR" smtClean="0"/>
              <a:pPr/>
              <a:t>9</a:t>
            </a:fld>
            <a:endParaRPr lang="pt-BR"/>
          </a:p>
        </p:txBody>
      </p:sp>
      <p:graphicFrame>
        <p:nvGraphicFramePr>
          <p:cNvPr id="8" name="Gráfico 7"/>
          <p:cNvGraphicFramePr/>
          <p:nvPr/>
        </p:nvGraphicFramePr>
        <p:xfrm>
          <a:off x="467544" y="1412777"/>
          <a:ext cx="820891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8030859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anco">
  <a:themeElements>
    <a:clrScheme name="branco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AFC6E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4DFF6"/>
      </a:accent5>
      <a:accent6>
        <a:srgbClr val="2D2D8A"/>
      </a:accent6>
      <a:hlink>
        <a:srgbClr val="000000"/>
      </a:hlink>
      <a:folHlink>
        <a:srgbClr val="000000"/>
      </a:folHlink>
    </a:clrScheme>
    <a:fontScheme name="bran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85738" marR="0" indent="-185738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99"/>
          </a:buClr>
          <a:buSzPct val="80000"/>
          <a:buFont typeface="Wingdings" pitchFamily="2" charset="2"/>
          <a:buChar char="§"/>
          <a:tabLst/>
          <a:defRPr kumimoji="0" lang="pt-BR" sz="1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85738" marR="0" indent="-185738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99"/>
          </a:buClr>
          <a:buSzPct val="80000"/>
          <a:buFont typeface="Wingdings" pitchFamily="2" charset="2"/>
          <a:buChar char="§"/>
          <a:tabLst/>
          <a:defRPr kumimoji="0" lang="pt-BR" sz="1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ea typeface="MS PGothic" pitchFamily="34" charset="-128"/>
          </a:defRPr>
        </a:defPPr>
      </a:lstStyle>
    </a:lnDef>
  </a:objectDefaults>
  <a:extraClrSchemeLst>
    <a:extraClrScheme>
      <a:clrScheme name="branco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FC6E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4DFF6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o e item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exto e ite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85738" marR="0" indent="-185738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99"/>
          </a:buClr>
          <a:buSzPct val="80000"/>
          <a:buFont typeface="Wingdings" pitchFamily="2" charset="2"/>
          <a:buChar char="§"/>
          <a:tabLst/>
          <a:defRPr kumimoji="0" lang="pt-BR" sz="1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85738" marR="0" indent="-185738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99"/>
          </a:buClr>
          <a:buSzPct val="80000"/>
          <a:buFont typeface="Wingdings" pitchFamily="2" charset="2"/>
          <a:buChar char="§"/>
          <a:tabLst/>
          <a:defRPr kumimoji="0" lang="pt-BR" sz="1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ea typeface="MS PGothic" pitchFamily="34" charset="-128"/>
          </a:defRPr>
        </a:defPPr>
      </a:lstStyle>
    </a:lnDef>
  </a:objectDefaults>
  <a:extraClrSchemeLst>
    <a:extraClrScheme>
      <a:clrScheme name="texto e item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FC6E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4DFF6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16199</TotalTime>
  <Words>4115</Words>
  <Application>Microsoft Office PowerPoint</Application>
  <PresentationFormat>Apresentação na tela (4:3)</PresentationFormat>
  <Paragraphs>1314</Paragraphs>
  <Slides>35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35</vt:i4>
      </vt:variant>
    </vt:vector>
  </HeadingPairs>
  <TitlesOfParts>
    <vt:vector size="37" baseType="lpstr">
      <vt:lpstr>branco</vt:lpstr>
      <vt:lpstr>texto e item</vt:lpstr>
      <vt:lpstr>ÍNDICE DE CONFIANÇA  DOS PEQUENOS NEGÓCIOS NO BRASIL (ICPN)   </vt:lpstr>
      <vt:lpstr>Sumário Executivo  </vt:lpstr>
      <vt:lpstr>ICPN - Índice de Confiança dos Pequenos Negócios no Brasil</vt:lpstr>
      <vt:lpstr>ICPN - Índice de Confiança dos Pequenos Negócios no Brasil</vt:lpstr>
      <vt:lpstr>ICPN - Índice de Confiança dos Pequenos Negócios no Brasil</vt:lpstr>
      <vt:lpstr>ICPN - Índice de Confiança dos Pequenos Negócios no Brasil</vt:lpstr>
      <vt:lpstr>ICPN - Índice de Confiança dos Pequenos Negócios no Brasil</vt:lpstr>
      <vt:lpstr>DETALHAMENTO ISA e ISE</vt:lpstr>
      <vt:lpstr>Indicador de Situação Atual (ISA) no mês</vt:lpstr>
      <vt:lpstr>Indicador de Situação Atual (ISA) no mês</vt:lpstr>
      <vt:lpstr>Indicador de Situação Atual (ISA) no mês </vt:lpstr>
      <vt:lpstr>Faturamento Mensal (no mês de dezembro/13) </vt:lpstr>
      <vt:lpstr>Faturamento Mensal (no mês de dezembro/13) </vt:lpstr>
      <vt:lpstr>Faturamento Mensal (no mês de dezembro/13) </vt:lpstr>
      <vt:lpstr>Faturamento Mensal (no mês de dezembro/13)</vt:lpstr>
      <vt:lpstr>Pessoal Ocupado (no mês de dezembro/13) </vt:lpstr>
      <vt:lpstr>Pessoal Ocupado (no mês de dezembro/13) </vt:lpstr>
      <vt:lpstr>Pessoal Ocupado (no mês de dezembro/13) </vt:lpstr>
      <vt:lpstr>Pessoal Ocupado (no mês de dezembro/13) </vt:lpstr>
      <vt:lpstr>Indicador de Situação Esperada (ISE) – p/3 meses</vt:lpstr>
      <vt:lpstr>Indicador de Situação Esperada (ISE) – p/3 meses</vt:lpstr>
      <vt:lpstr>Indicador de Situação Esperada (ISE) – p/3 meses</vt:lpstr>
      <vt:lpstr>Expectativa de Faturamento (jan/fev/mar) </vt:lpstr>
      <vt:lpstr>Expectativa de Faturamento (jan/fev/mar) </vt:lpstr>
      <vt:lpstr>Expectativa de Faturamento (jan/fev/mar) </vt:lpstr>
      <vt:lpstr>Expectativa de Faturamento (jan/fev/mar) </vt:lpstr>
      <vt:lpstr>Expectativa de Pessoal Ocupado   (jan/fev/mar) </vt:lpstr>
      <vt:lpstr>Expectativa de Pessoal Ocupado   (jan/fev/mar) </vt:lpstr>
      <vt:lpstr>Expectativa de Pessoal Ocupado   (jan/fev/marc) </vt:lpstr>
      <vt:lpstr>Slide 30</vt:lpstr>
      <vt:lpstr>Características da pesquisa</vt:lpstr>
      <vt:lpstr>Questões levantadas (em out/13)</vt:lpstr>
      <vt:lpstr>Variáveis</vt:lpstr>
      <vt:lpstr>Variáveis</vt:lpstr>
      <vt:lpstr>ÍNDICE DE CONFIANÇA  DOS PEQUENOS NEGÓCIOS NO BRASIL     Informações sobre este documento: Unidade de Gestão Estratégica Sebrae-NA (61) 3348-7640 (61) 3348-7180  Outras informações sobre o Sebrae:  0800 570 0800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Índice de Confiança dos Pequenos Negócios</dc:title>
  <dc:creator>Dênis Nunes</dc:creator>
  <cp:keywords>ICPN</cp:keywords>
  <cp:lastModifiedBy>marco.bede</cp:lastModifiedBy>
  <cp:revision>1058</cp:revision>
  <cp:lastPrinted>2012-07-12T11:30:59Z</cp:lastPrinted>
  <dcterms:created xsi:type="dcterms:W3CDTF">2006-05-24T18:43:07Z</dcterms:created>
  <dcterms:modified xsi:type="dcterms:W3CDTF">2014-02-12T14:28:39Z</dcterms:modified>
</cp:coreProperties>
</file>